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8" r:id="rId2"/>
    <p:sldId id="259" r:id="rId3"/>
    <p:sldId id="272" r:id="rId4"/>
    <p:sldId id="256" r:id="rId5"/>
    <p:sldId id="261" r:id="rId6"/>
    <p:sldId id="260" r:id="rId7"/>
    <p:sldId id="274" r:id="rId8"/>
    <p:sldId id="275" r:id="rId9"/>
    <p:sldId id="262" r:id="rId10"/>
    <p:sldId id="273" r:id="rId11"/>
    <p:sldId id="276" r:id="rId12"/>
    <p:sldId id="263" r:id="rId13"/>
    <p:sldId id="277" r:id="rId14"/>
    <p:sldId id="278" r:id="rId15"/>
    <p:sldId id="265" r:id="rId16"/>
    <p:sldId id="268" r:id="rId17"/>
    <p:sldId id="269" r:id="rId18"/>
    <p:sldId id="270" r:id="rId19"/>
    <p:sldId id="271" r:id="rId20"/>
  </p:sldIdLst>
  <p:sldSz cx="18288000" cy="10287000"/>
  <p:notesSz cx="6858000" cy="9144000"/>
  <p:embeddedFontLst>
    <p:embeddedFont>
      <p:font typeface="Nunito Sans Condensed Bold" panose="020B0604020202020204" charset="0"/>
      <p:regular r:id="rId21"/>
    </p:embeddedFont>
    <p:embeddedFont>
      <p:font typeface="Corbel" panose="020B0503020204020204" pitchFamily="34" charset="0"/>
      <p:regular r:id="rId22"/>
      <p:bold r:id="rId23"/>
      <p:italic r:id="rId24"/>
      <p:boldItalic r:id="rId25"/>
    </p:embeddedFont>
    <p:embeddedFont>
      <p:font typeface="Gagalin" panose="020B0604020202020204" charset="0"/>
      <p:regular r:id="rId26"/>
    </p:embeddedFont>
    <p:embeddedFont>
      <p:font typeface="Proxima Nova Condensed Bold" panose="020B0604020202020204" charset="0"/>
      <p:regular r:id="rId27"/>
    </p:embeddedFont>
    <p:embeddedFont>
      <p:font typeface="Saira Extra-Light" panose="020B0604020202020204" charset="0"/>
      <p:regular r:id="rId28"/>
    </p:embeddedFont>
    <p:embeddedFont>
      <p:font typeface="DM Sans" panose="020B0604020202020204" charset="0"/>
      <p:regular r:id="rId29"/>
      <p:bold r:id="rId30"/>
      <p:italic r:id="rId31"/>
      <p:boldItalic r:id="rId32"/>
    </p:embeddedFont>
    <p:embeddedFont>
      <p:font typeface="DM Sans Bold" panose="020B0604020202020204" charset="0"/>
      <p:regular r:id="rId33"/>
    </p:embeddedFont>
    <p:embeddedFont>
      <p:font typeface="Calibri" panose="020F0502020204030204" pitchFamily="34" charset="0"/>
      <p:regular r:id="rId34"/>
      <p:bold r:id="rId35"/>
      <p:italic r:id="rId36"/>
      <p:boldItalic r:id="rId37"/>
    </p:embeddedFont>
    <p:embeddedFont>
      <p:font typeface="Nunito Sans Condensed" panose="020B0604020202020204" charset="0"/>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22" autoAdjust="0"/>
  </p:normalViewPr>
  <p:slideViewPr>
    <p:cSldViewPr>
      <p:cViewPr varScale="1">
        <p:scale>
          <a:sx n="42" d="100"/>
          <a:sy n="42" d="100"/>
        </p:scale>
        <p:origin x="796"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14700" y="6696042"/>
            <a:ext cx="13716000" cy="2462235"/>
          </a:xfrm>
        </p:spPr>
        <p:txBody>
          <a:bodyPr wrap="none" anchor="t">
            <a:normAutofit/>
          </a:bodyPr>
          <a:lstStyle>
            <a:lvl1pPr algn="r">
              <a:defRPr sz="14400" b="0" spc="-45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3314699" y="5541563"/>
            <a:ext cx="13716000" cy="1131038"/>
          </a:xfrm>
        </p:spPr>
        <p:txBody>
          <a:bodyPr anchor="b">
            <a:normAutofit/>
          </a:bodyPr>
          <a:lstStyle>
            <a:lvl1pPr marL="0" indent="0" algn="r">
              <a:buNone/>
              <a:defRPr sz="48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2597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6550740"/>
            <a:ext cx="15773400" cy="1229033"/>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59682" y="1481138"/>
            <a:ext cx="15773400" cy="5069603"/>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2" y="7779774"/>
            <a:ext cx="15771018" cy="1023708"/>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4271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5301516"/>
          </a:xfrm>
        </p:spPr>
        <p:txBody>
          <a:bodyPr anchor="ctr"/>
          <a:lstStyle>
            <a:lvl1pP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259682" y="6734099"/>
            <a:ext cx="15771018" cy="2252739"/>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9842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18" y="547687"/>
            <a:ext cx="13954128" cy="4489356"/>
          </a:xfrm>
        </p:spPr>
        <p:txBody>
          <a:bodyPr anchor="ctr"/>
          <a:lstStyle>
            <a:lvl1pPr>
              <a:defRPr sz="66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048336"/>
            <a:ext cx="13128449" cy="82345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257300" y="6752594"/>
            <a:ext cx="15768636" cy="2234244"/>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Box 8"/>
          <p:cNvSpPr txBox="1"/>
          <p:nvPr/>
        </p:nvSpPr>
        <p:spPr>
          <a:xfrm>
            <a:off x="1666566"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985788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59682" y="3490451"/>
            <a:ext cx="15773400" cy="3767753"/>
          </a:xfrm>
        </p:spPr>
        <p:txBody>
          <a:bodyPr anchor="b">
            <a:normAutofit/>
          </a:bodyPr>
          <a:lstStyle>
            <a:lvl1pPr>
              <a:defRPr sz="8100"/>
            </a:lvl1pPr>
          </a:lstStyle>
          <a:p>
            <a:r>
              <a:rPr lang="en-US"/>
              <a:t>Click to edit Master title style</a:t>
            </a:r>
            <a:endParaRPr lang="en-US" dirty="0"/>
          </a:p>
        </p:txBody>
      </p:sp>
      <p:sp>
        <p:nvSpPr>
          <p:cNvPr id="4" name="Text Placeholder 3"/>
          <p:cNvSpPr>
            <a:spLocks noGrp="1"/>
          </p:cNvSpPr>
          <p:nvPr>
            <p:ph type="body" sz="half" idx="2"/>
          </p:nvPr>
        </p:nvSpPr>
        <p:spPr>
          <a:xfrm>
            <a:off x="1259682" y="7275872"/>
            <a:ext cx="15771018" cy="1710966"/>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3111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257300" y="547688"/>
            <a:ext cx="15773400" cy="1988345"/>
          </a:xfrm>
        </p:spPr>
        <p:txBody>
          <a:bodyPr/>
          <a:lstStyle/>
          <a:p>
            <a:r>
              <a:rPr lang="en-US"/>
              <a:t>Click to edit Master title style</a:t>
            </a:r>
            <a:endParaRPr lang="en-US" dirty="0"/>
          </a:p>
        </p:txBody>
      </p:sp>
      <p:sp>
        <p:nvSpPr>
          <p:cNvPr id="7" name="Text Placeholder 2"/>
          <p:cNvSpPr>
            <a:spLocks noGrp="1"/>
          </p:cNvSpPr>
          <p:nvPr>
            <p:ph type="body" idx="1"/>
          </p:nvPr>
        </p:nvSpPr>
        <p:spPr>
          <a:xfrm>
            <a:off x="2005923" y="2828925"/>
            <a:ext cx="4420299" cy="864393"/>
          </a:xfrm>
        </p:spPr>
        <p:txBody>
          <a:bodyPr anchor="b">
            <a:noAutofit/>
          </a:bodyPr>
          <a:lstStyle>
            <a:lvl1pPr marL="0" indent="0">
              <a:buNone/>
              <a:defRPr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2035197" y="3857625"/>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881992" y="2828925"/>
            <a:ext cx="4404362" cy="864393"/>
          </a:xfrm>
        </p:spPr>
        <p:txBody>
          <a:bodyPr vert="horz" lIns="91440" tIns="45720" rIns="91440" bIns="45720" rtlCol="0" anchor="b">
            <a:noAutofit/>
          </a:bodyPr>
          <a:lstStyle>
            <a:lvl1pPr>
              <a:buNone/>
              <a:defRPr lang="en-US"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6866162" y="3857625"/>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743553" y="2828925"/>
            <a:ext cx="4398170" cy="864393"/>
          </a:xfrm>
        </p:spPr>
        <p:txBody>
          <a:bodyPr vert="horz" lIns="91440" tIns="45720" rIns="91440" bIns="45720" rtlCol="0" anchor="b">
            <a:noAutofit/>
          </a:bodyPr>
          <a:lstStyle>
            <a:lvl1pPr>
              <a:buNone/>
              <a:defRPr lang="en-US" sz="36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11743553" y="3857625"/>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7994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257300" y="547688"/>
            <a:ext cx="15773400" cy="198834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998128" y="6446255"/>
            <a:ext cx="4410075"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998128" y="3384531"/>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998128" y="7310648"/>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853496" y="6446255"/>
            <a:ext cx="4395788"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853495" y="3384531"/>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851466" y="7310647"/>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706484" y="6446255"/>
            <a:ext cx="4398170" cy="864393"/>
          </a:xfrm>
        </p:spPr>
        <p:txBody>
          <a:bodyPr anchor="b">
            <a:noAutofit/>
          </a:bodyPr>
          <a:lstStyle>
            <a:lvl1pPr marL="0" indent="0">
              <a:buNone/>
              <a:defRPr sz="36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706482" y="3384531"/>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706296" y="7310644"/>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99538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1685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1411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7387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1281798" y="6696042"/>
            <a:ext cx="13716000" cy="2462235"/>
          </a:xfrm>
        </p:spPr>
        <p:txBody>
          <a:bodyPr wrap="none" anchor="t">
            <a:normAutofit/>
          </a:bodyPr>
          <a:lstStyle>
            <a:lvl1pPr algn="l">
              <a:defRPr sz="14400" b="0" spc="-45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1281798" y="5540512"/>
            <a:ext cx="13716000" cy="1131038"/>
          </a:xfrm>
        </p:spPr>
        <p:txBody>
          <a:bodyPr anchor="b">
            <a:normAutofit/>
          </a:bodyPr>
          <a:lstStyle>
            <a:lvl1pPr marL="0" indent="0" algn="l">
              <a:buNone/>
              <a:defRPr sz="48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856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80000" y="2738438"/>
            <a:ext cx="7537824"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479760" y="2738438"/>
            <a:ext cx="755094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6632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80000" y="2521745"/>
            <a:ext cx="7537824" cy="1235868"/>
          </a:xfrm>
        </p:spPr>
        <p:txBody>
          <a:bodyPr anchor="b"/>
          <a:lstStyle>
            <a:lvl1pPr marL="0" indent="0">
              <a:buNone/>
              <a:defRPr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80000" y="3757613"/>
            <a:ext cx="7537824"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79760" y="2521745"/>
            <a:ext cx="7553322" cy="1235868"/>
          </a:xfrm>
        </p:spPr>
        <p:txBody>
          <a:bodyPr vert="horz" lIns="91440" tIns="45720" rIns="91440" bIns="45720" rtlCol="0" anchor="b">
            <a:normAutofit/>
          </a:bodyPr>
          <a:lstStyle>
            <a:lvl1pPr>
              <a:buNone/>
              <a:defRPr lang="en-US" sz="36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9479760" y="3757613"/>
            <a:ext cx="755332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0026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49865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804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80001" y="3086100"/>
            <a:ext cx="5478038" cy="5717382"/>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74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80001" y="3086100"/>
            <a:ext cx="5478038" cy="5717382"/>
          </a:xfrm>
        </p:spPr>
        <p:txBody>
          <a:bodyPr/>
          <a:lstStyle>
            <a:lvl1pPr marL="0" indent="0">
              <a:buNone/>
              <a:defRPr sz="2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9626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80000" y="2738438"/>
            <a:ext cx="153507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202244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1371600" rtl="0" eaLnBrk="1" latinLnBrk="0" hangingPunct="1">
        <a:lnSpc>
          <a:spcPct val="90000"/>
        </a:lnSpc>
        <a:spcBef>
          <a:spcPct val="0"/>
        </a:spcBef>
        <a:buNone/>
        <a:defRPr sz="81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2.sv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6.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6.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3.svg"/><Relationship Id="rId7" Type="http://schemas.openxmlformats.org/officeDocument/2006/relationships/image" Target="../media/image13.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1.svg"/><Relationship Id="rId4" Type="http://schemas.openxmlformats.org/officeDocument/2006/relationships/image" Target="../media/image6.png"/><Relationship Id="rId9" Type="http://schemas.openxmlformats.org/officeDocument/2006/relationships/image" Target="../media/image35.sv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7.svg"/><Relationship Id="rId7" Type="http://schemas.openxmlformats.org/officeDocument/2006/relationships/image" Target="../media/image11.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1.svg"/><Relationship Id="rId7"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43.svg"/><Relationship Id="rId5" Type="http://schemas.openxmlformats.org/officeDocument/2006/relationships/image" Target="../media/image13.svg"/><Relationship Id="rId10" Type="http://schemas.openxmlformats.org/officeDocument/2006/relationships/image" Target="../media/image25.png"/><Relationship Id="rId4" Type="http://schemas.openxmlformats.org/officeDocument/2006/relationships/image" Target="../media/image7.png"/><Relationship Id="rId9"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3.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421307" y="3695700"/>
            <a:ext cx="9866693" cy="6870806"/>
          </a:xfrm>
          <a:custGeom>
            <a:avLst/>
            <a:gdLst/>
            <a:ahLst/>
            <a:cxnLst/>
            <a:rect l="l" t="t" r="r" b="b"/>
            <a:pathLst>
              <a:path w="9866693" h="6870806">
                <a:moveTo>
                  <a:pt x="0" y="0"/>
                </a:moveTo>
                <a:lnTo>
                  <a:pt x="9866693" y="0"/>
                </a:lnTo>
                <a:lnTo>
                  <a:pt x="9866693" y="6870806"/>
                </a:lnTo>
                <a:lnTo>
                  <a:pt x="0" y="687080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3" name="TextBox 3"/>
          <p:cNvSpPr txBox="1"/>
          <p:nvPr/>
        </p:nvSpPr>
        <p:spPr>
          <a:xfrm>
            <a:off x="609600" y="664565"/>
            <a:ext cx="10433684" cy="4437112"/>
          </a:xfrm>
          <a:prstGeom prst="rect">
            <a:avLst/>
          </a:prstGeom>
        </p:spPr>
        <p:txBody>
          <a:bodyPr wrap="square" lIns="0" tIns="0" rIns="0" bIns="0" rtlCol="0" anchor="t">
            <a:spAutoFit/>
          </a:bodyPr>
          <a:lstStyle/>
          <a:p>
            <a:r>
              <a:rPr lang="en-US" sz="10500" dirty="0">
                <a:latin typeface="Gagalin" panose="020B0604020202020204" charset="0"/>
              </a:rPr>
              <a:t>Deep Dive into Adidas Sales </a:t>
            </a:r>
            <a:endParaRPr lang="en-US" sz="10491" dirty="0">
              <a:latin typeface="Gagalin"/>
              <a:ea typeface="Gagalin"/>
              <a:cs typeface="Gagalin"/>
              <a:sym typeface="Gagalin"/>
            </a:endParaRPr>
          </a:p>
          <a:p>
            <a:pPr algn="l">
              <a:lnSpc>
                <a:spcPts val="9442"/>
              </a:lnSpc>
            </a:pPr>
            <a:endParaRPr lang="en-US" sz="10491" dirty="0">
              <a:solidFill>
                <a:srgbClr val="042E57"/>
              </a:solidFill>
              <a:latin typeface="Gagalin"/>
              <a:ea typeface="Gagalin"/>
              <a:cs typeface="Gagalin"/>
              <a:sym typeface="Gagalin"/>
            </a:endParaRPr>
          </a:p>
        </p:txBody>
      </p:sp>
      <p:sp>
        <p:nvSpPr>
          <p:cNvPr id="4" name="TextBox 4"/>
          <p:cNvSpPr txBox="1"/>
          <p:nvPr/>
        </p:nvSpPr>
        <p:spPr>
          <a:xfrm>
            <a:off x="1377316" y="6438900"/>
            <a:ext cx="5573259" cy="573977"/>
          </a:xfrm>
          <a:prstGeom prst="rect">
            <a:avLst/>
          </a:prstGeom>
        </p:spPr>
        <p:txBody>
          <a:bodyPr lIns="0" tIns="0" rIns="0" bIns="0" rtlCol="0" anchor="t">
            <a:spAutoFit/>
          </a:bodyPr>
          <a:lstStyle/>
          <a:p>
            <a:pPr algn="l">
              <a:lnSpc>
                <a:spcPts val="4279"/>
              </a:lnSpc>
            </a:pPr>
            <a:r>
              <a:rPr lang="en-US" sz="4279" dirty="0">
                <a:latin typeface="Saira Extra-Light"/>
                <a:ea typeface="Saira Extra-Light"/>
                <a:cs typeface="Saira Extra-Light"/>
                <a:sym typeface="Saira Extra-Light"/>
              </a:rPr>
              <a:t>-By Anushka Gupta</a:t>
            </a:r>
          </a:p>
        </p:txBody>
      </p:sp>
      <p:sp>
        <p:nvSpPr>
          <p:cNvPr id="5" name="Freeform 5"/>
          <p:cNvSpPr/>
          <p:nvPr/>
        </p:nvSpPr>
        <p:spPr>
          <a:xfrm>
            <a:off x="14743436" y="745518"/>
            <a:ext cx="2265459" cy="566365"/>
          </a:xfrm>
          <a:custGeom>
            <a:avLst/>
            <a:gdLst/>
            <a:ahLst/>
            <a:cxnLst/>
            <a:rect l="l" t="t" r="r" b="b"/>
            <a:pathLst>
              <a:path w="2265459" h="566365">
                <a:moveTo>
                  <a:pt x="0" y="0"/>
                </a:moveTo>
                <a:lnTo>
                  <a:pt x="2265459" y="0"/>
                </a:lnTo>
                <a:lnTo>
                  <a:pt x="2265459" y="566364"/>
                </a:lnTo>
                <a:lnTo>
                  <a:pt x="0" y="56636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6" name="Freeform 6"/>
          <p:cNvSpPr/>
          <p:nvPr/>
        </p:nvSpPr>
        <p:spPr>
          <a:xfrm>
            <a:off x="1377316" y="8975118"/>
            <a:ext cx="2265459" cy="566365"/>
          </a:xfrm>
          <a:custGeom>
            <a:avLst/>
            <a:gdLst/>
            <a:ahLst/>
            <a:cxnLst/>
            <a:rect l="l" t="t" r="r" b="b"/>
            <a:pathLst>
              <a:path w="2265459" h="566365">
                <a:moveTo>
                  <a:pt x="0" y="0"/>
                </a:moveTo>
                <a:lnTo>
                  <a:pt x="2265459" y="0"/>
                </a:lnTo>
                <a:lnTo>
                  <a:pt x="2265459" y="566364"/>
                </a:lnTo>
                <a:lnTo>
                  <a:pt x="0" y="56636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6E73-A437-2CBC-369C-1CA06FBE712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C4A4A83-00BC-2CB2-E33C-CE82780214D5}"/>
              </a:ext>
            </a:extLst>
          </p:cNvPr>
          <p:cNvGrpSpPr/>
          <p:nvPr/>
        </p:nvGrpSpPr>
        <p:grpSpPr>
          <a:xfrm>
            <a:off x="-468113" y="2065029"/>
            <a:ext cx="1349957" cy="6084697"/>
            <a:chOff x="0" y="0"/>
            <a:chExt cx="258540" cy="1165325"/>
          </a:xfrm>
        </p:grpSpPr>
        <p:sp>
          <p:nvSpPr>
            <p:cNvPr id="3" name="Freeform 3">
              <a:extLst>
                <a:ext uri="{FF2B5EF4-FFF2-40B4-BE49-F238E27FC236}">
                  <a16:creationId xmlns:a16="http://schemas.microsoft.com/office/drawing/2014/main" id="{07B61535-D078-F171-FE72-B2922A68F9CC}"/>
                </a:ext>
              </a:extLst>
            </p:cNvPr>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a:extLst>
                <a:ext uri="{FF2B5EF4-FFF2-40B4-BE49-F238E27FC236}">
                  <a16:creationId xmlns:a16="http://schemas.microsoft.com/office/drawing/2014/main" id="{55DA2521-A8AF-FA75-C9D3-A6632DCAD5D0}"/>
                </a:ext>
              </a:extLst>
            </p:cNvPr>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a:extLst>
              <a:ext uri="{FF2B5EF4-FFF2-40B4-BE49-F238E27FC236}">
                <a16:creationId xmlns:a16="http://schemas.microsoft.com/office/drawing/2014/main" id="{81768A07-C93C-F37A-F555-3E63CB0D0A22}"/>
              </a:ext>
            </a:extLst>
          </p:cNvPr>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608B59D3-A473-5911-6DE8-FDC58C786BD8}"/>
              </a:ext>
            </a:extLst>
          </p:cNvPr>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8" name="TextBox 8">
            <a:extLst>
              <a:ext uri="{FF2B5EF4-FFF2-40B4-BE49-F238E27FC236}">
                <a16:creationId xmlns:a16="http://schemas.microsoft.com/office/drawing/2014/main" id="{9FA55136-E32D-300F-ED7D-915AD1CDC3C6}"/>
              </a:ext>
            </a:extLst>
          </p:cNvPr>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a:extLst>
              <a:ext uri="{FF2B5EF4-FFF2-40B4-BE49-F238E27FC236}">
                <a16:creationId xmlns:a16="http://schemas.microsoft.com/office/drawing/2014/main" id="{889CB1D3-85D1-5649-A609-56F944139CAF}"/>
              </a:ext>
            </a:extLst>
          </p:cNvPr>
          <p:cNvGrpSpPr/>
          <p:nvPr/>
        </p:nvGrpSpPr>
        <p:grpSpPr>
          <a:xfrm>
            <a:off x="-555030" y="9642030"/>
            <a:ext cx="19398061" cy="1289940"/>
            <a:chOff x="0" y="0"/>
            <a:chExt cx="5108954" cy="339737"/>
          </a:xfrm>
        </p:grpSpPr>
        <p:sp>
          <p:nvSpPr>
            <p:cNvPr id="10" name="Freeform 10">
              <a:extLst>
                <a:ext uri="{FF2B5EF4-FFF2-40B4-BE49-F238E27FC236}">
                  <a16:creationId xmlns:a16="http://schemas.microsoft.com/office/drawing/2014/main" id="{710F86B7-9EFC-BFC3-5632-AB40D3D0BE8C}"/>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a:extLst>
                <a:ext uri="{FF2B5EF4-FFF2-40B4-BE49-F238E27FC236}">
                  <a16:creationId xmlns:a16="http://schemas.microsoft.com/office/drawing/2014/main" id="{19E26A90-97FA-FABB-0939-AE92200BFA43}"/>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extLst>
              <a:ext uri="{FF2B5EF4-FFF2-40B4-BE49-F238E27FC236}">
                <a16:creationId xmlns:a16="http://schemas.microsoft.com/office/drawing/2014/main" id="{532C8780-0C81-5021-1214-8F4BE09ED72B}"/>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6E7026F9-6207-0D53-1983-C14A3AC3C83B}"/>
              </a:ext>
            </a:extLst>
          </p:cNvPr>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4" name="TextBox 14">
            <a:extLst>
              <a:ext uri="{FF2B5EF4-FFF2-40B4-BE49-F238E27FC236}">
                <a16:creationId xmlns:a16="http://schemas.microsoft.com/office/drawing/2014/main" id="{59A7B96C-F8D4-9A82-CDBA-18A686382EFB}"/>
              </a:ext>
            </a:extLst>
          </p:cNvPr>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
        <p:nvSpPr>
          <p:cNvPr id="15" name="TextBox 14">
            <a:extLst>
              <a:ext uri="{FF2B5EF4-FFF2-40B4-BE49-F238E27FC236}">
                <a16:creationId xmlns:a16="http://schemas.microsoft.com/office/drawing/2014/main" id="{85281638-07C8-2B52-B460-BE731A554A6A}"/>
              </a:ext>
            </a:extLst>
          </p:cNvPr>
          <p:cNvSpPr txBox="1"/>
          <p:nvPr/>
        </p:nvSpPr>
        <p:spPr>
          <a:xfrm>
            <a:off x="1447801" y="3376726"/>
            <a:ext cx="10683171" cy="5227585"/>
          </a:xfrm>
          <a:prstGeom prst="rect">
            <a:avLst/>
          </a:prstGeom>
          <a:noFill/>
        </p:spPr>
        <p:txBody>
          <a:bodyPr wrap="square" rtlCol="0">
            <a:spAutoFit/>
          </a:bodyPr>
          <a:lstStyle/>
          <a:p>
            <a:r>
              <a:rPr lang="en-US" sz="4000" dirty="0">
                <a:solidFill>
                  <a:schemeClr val="accent5"/>
                </a:solidFill>
              </a:rPr>
              <a:t>Geographical Strengths by Retailer: </a:t>
            </a:r>
          </a:p>
          <a:p>
            <a:endParaRPr lang="en-US" sz="2670" dirty="0"/>
          </a:p>
          <a:p>
            <a:r>
              <a:rPr lang="en-US" sz="2670" dirty="0"/>
              <a:t>The retailers have distinct regional focuses:</a:t>
            </a:r>
          </a:p>
          <a:p>
            <a:endParaRPr lang="en-US" sz="2670" dirty="0"/>
          </a:p>
          <a:p>
            <a:pPr marL="457200" indent="-457200">
              <a:buFont typeface="Arial" panose="020B0604020202020204" pitchFamily="34" charset="0"/>
              <a:buChar char="•"/>
            </a:pPr>
            <a:r>
              <a:rPr lang="en-US" sz="2670" dirty="0"/>
              <a:t>West Gear &amp; Kohl's: Strongest in the West, with a particular concentration in California.</a:t>
            </a:r>
          </a:p>
          <a:p>
            <a:endParaRPr lang="en-US" sz="2670" dirty="0"/>
          </a:p>
          <a:p>
            <a:pPr marL="457200" indent="-457200">
              <a:buFont typeface="Arial" panose="020B0604020202020204" pitchFamily="34" charset="0"/>
              <a:buChar char="•"/>
            </a:pPr>
            <a:r>
              <a:rPr lang="en-US" sz="2670" dirty="0"/>
              <a:t>Sports Direct &amp; Walmart: Have a strong presence in the South, with Texas being a key state.</a:t>
            </a:r>
          </a:p>
          <a:p>
            <a:endParaRPr lang="en-US" sz="2670" dirty="0"/>
          </a:p>
          <a:p>
            <a:pPr marL="457200" indent="-457200">
              <a:buFont typeface="Arial" panose="020B0604020202020204" pitchFamily="34" charset="0"/>
              <a:buChar char="•"/>
            </a:pPr>
            <a:r>
              <a:rPr lang="en-US" sz="2670" dirty="0"/>
              <a:t>Foot Locker &amp; Amazon: Are more represented in the Northeast, with New York and Ohio as their respective key states.</a:t>
            </a:r>
            <a:endParaRPr lang="en-IN" sz="2670" dirty="0"/>
          </a:p>
        </p:txBody>
      </p:sp>
    </p:spTree>
    <p:extLst>
      <p:ext uri="{BB962C8B-B14F-4D97-AF65-F5344CB8AC3E}">
        <p14:creationId xmlns:p14="http://schemas.microsoft.com/office/powerpoint/2010/main" val="3121203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4A913-721F-E734-DC21-A616D8BF16F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949E03B-DC74-372F-DEF3-1AB9CF46B88B}"/>
              </a:ext>
            </a:extLst>
          </p:cNvPr>
          <p:cNvGrpSpPr/>
          <p:nvPr/>
        </p:nvGrpSpPr>
        <p:grpSpPr>
          <a:xfrm>
            <a:off x="-468113" y="2065029"/>
            <a:ext cx="1349957" cy="6084697"/>
            <a:chOff x="0" y="0"/>
            <a:chExt cx="258540" cy="1165325"/>
          </a:xfrm>
        </p:grpSpPr>
        <p:sp>
          <p:nvSpPr>
            <p:cNvPr id="3" name="Freeform 3">
              <a:extLst>
                <a:ext uri="{FF2B5EF4-FFF2-40B4-BE49-F238E27FC236}">
                  <a16:creationId xmlns:a16="http://schemas.microsoft.com/office/drawing/2014/main" id="{EA73059A-BF01-C1CA-1FDE-35993B084C9D}"/>
                </a:ext>
              </a:extLst>
            </p:cNvPr>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a:extLst>
                <a:ext uri="{FF2B5EF4-FFF2-40B4-BE49-F238E27FC236}">
                  <a16:creationId xmlns:a16="http://schemas.microsoft.com/office/drawing/2014/main" id="{E45F7044-ADA6-2D33-84E9-704B3D695B0E}"/>
                </a:ext>
              </a:extLst>
            </p:cNvPr>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a:extLst>
              <a:ext uri="{FF2B5EF4-FFF2-40B4-BE49-F238E27FC236}">
                <a16:creationId xmlns:a16="http://schemas.microsoft.com/office/drawing/2014/main" id="{F5C3388B-4E09-1CDA-2C48-C04F21285AD2}"/>
              </a:ext>
            </a:extLst>
          </p:cNvPr>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B58C681C-A350-EF26-1D62-CAB514104860}"/>
              </a:ext>
            </a:extLst>
          </p:cNvPr>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8" name="TextBox 8">
            <a:extLst>
              <a:ext uri="{FF2B5EF4-FFF2-40B4-BE49-F238E27FC236}">
                <a16:creationId xmlns:a16="http://schemas.microsoft.com/office/drawing/2014/main" id="{92CCDAA0-958E-3B78-8EBA-F3D0E9B35948}"/>
              </a:ext>
            </a:extLst>
          </p:cNvPr>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a:extLst>
              <a:ext uri="{FF2B5EF4-FFF2-40B4-BE49-F238E27FC236}">
                <a16:creationId xmlns:a16="http://schemas.microsoft.com/office/drawing/2014/main" id="{7AB9BE1C-C5A0-C46A-9D83-5432D51CF50A}"/>
              </a:ext>
            </a:extLst>
          </p:cNvPr>
          <p:cNvGrpSpPr/>
          <p:nvPr/>
        </p:nvGrpSpPr>
        <p:grpSpPr>
          <a:xfrm>
            <a:off x="-555030" y="9642030"/>
            <a:ext cx="19398061" cy="1289940"/>
            <a:chOff x="0" y="0"/>
            <a:chExt cx="5108954" cy="339737"/>
          </a:xfrm>
        </p:grpSpPr>
        <p:sp>
          <p:nvSpPr>
            <p:cNvPr id="10" name="Freeform 10">
              <a:extLst>
                <a:ext uri="{FF2B5EF4-FFF2-40B4-BE49-F238E27FC236}">
                  <a16:creationId xmlns:a16="http://schemas.microsoft.com/office/drawing/2014/main" id="{52161B23-8E03-8ED9-48A1-35F23F160134}"/>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a:extLst>
                <a:ext uri="{FF2B5EF4-FFF2-40B4-BE49-F238E27FC236}">
                  <a16:creationId xmlns:a16="http://schemas.microsoft.com/office/drawing/2014/main" id="{AA3D0E1C-0104-C64F-86DB-4A1EC9323077}"/>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extLst>
              <a:ext uri="{FF2B5EF4-FFF2-40B4-BE49-F238E27FC236}">
                <a16:creationId xmlns:a16="http://schemas.microsoft.com/office/drawing/2014/main" id="{5C25A3E8-91B5-7740-F2A9-575DCCDDD033}"/>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90D198F0-6425-F97C-727F-72B78C3CCBC1}"/>
              </a:ext>
            </a:extLst>
          </p:cNvPr>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4" name="TextBox 14">
            <a:extLst>
              <a:ext uri="{FF2B5EF4-FFF2-40B4-BE49-F238E27FC236}">
                <a16:creationId xmlns:a16="http://schemas.microsoft.com/office/drawing/2014/main" id="{C7D0CDB5-1067-F2C9-DC2D-A4AC79E84792}"/>
              </a:ext>
            </a:extLst>
          </p:cNvPr>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
        <p:nvSpPr>
          <p:cNvPr id="15" name="TextBox 14">
            <a:extLst>
              <a:ext uri="{FF2B5EF4-FFF2-40B4-BE49-F238E27FC236}">
                <a16:creationId xmlns:a16="http://schemas.microsoft.com/office/drawing/2014/main" id="{428DAF2A-991F-A51B-D087-F329CFF6EFA9}"/>
              </a:ext>
            </a:extLst>
          </p:cNvPr>
          <p:cNvSpPr txBox="1"/>
          <p:nvPr/>
        </p:nvSpPr>
        <p:spPr>
          <a:xfrm>
            <a:off x="1246947" y="3884895"/>
            <a:ext cx="10683171" cy="2862322"/>
          </a:xfrm>
          <a:prstGeom prst="rect">
            <a:avLst/>
          </a:prstGeom>
          <a:noFill/>
        </p:spPr>
        <p:txBody>
          <a:bodyPr wrap="square" rtlCol="0">
            <a:spAutoFit/>
          </a:bodyPr>
          <a:lstStyle/>
          <a:p>
            <a:r>
              <a:rPr lang="en-US" sz="4000" dirty="0">
                <a:solidFill>
                  <a:schemeClr val="accent5"/>
                </a:solidFill>
              </a:rPr>
              <a:t>Stability: </a:t>
            </a:r>
          </a:p>
          <a:p>
            <a:endParaRPr lang="en-US" sz="2800" dirty="0"/>
          </a:p>
          <a:p>
            <a:r>
              <a:rPr lang="en-US" sz="2800" dirty="0"/>
              <a:t>Sales are generally stable throughout the dataset, with a single, notable exception in October 2020. </a:t>
            </a:r>
          </a:p>
          <a:p>
            <a:r>
              <a:rPr lang="en-US" sz="2800" dirty="0"/>
              <a:t>This suggests that the brand's performance is consistent and not subject to extreme seasonal swings, outside of that one month.</a:t>
            </a:r>
            <a:endParaRPr lang="en-US" sz="2670" dirty="0"/>
          </a:p>
        </p:txBody>
      </p:sp>
    </p:spTree>
    <p:extLst>
      <p:ext uri="{BB962C8B-B14F-4D97-AF65-F5344CB8AC3E}">
        <p14:creationId xmlns:p14="http://schemas.microsoft.com/office/powerpoint/2010/main" val="105618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79788" y="787876"/>
            <a:ext cx="11528423" cy="81402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PREDICTION USING PYTHON</a:t>
            </a:r>
          </a:p>
        </p:txBody>
      </p:sp>
      <p:grpSp>
        <p:nvGrpSpPr>
          <p:cNvPr id="3" name="Group 3"/>
          <p:cNvGrpSpPr/>
          <p:nvPr/>
        </p:nvGrpSpPr>
        <p:grpSpPr>
          <a:xfrm>
            <a:off x="-555030" y="9642030"/>
            <a:ext cx="19398061" cy="1289940"/>
            <a:chOff x="0" y="0"/>
            <a:chExt cx="5108954" cy="339737"/>
          </a:xfrm>
        </p:grpSpPr>
        <p:sp>
          <p:nvSpPr>
            <p:cNvPr id="4" name="Freeform 4"/>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5" name="TextBox 5"/>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7" name="Freeform 7"/>
          <p:cNvSpPr/>
          <p:nvPr/>
        </p:nvSpPr>
        <p:spPr>
          <a:xfrm>
            <a:off x="407548" y="3537313"/>
            <a:ext cx="6982222" cy="5035928"/>
          </a:xfrm>
          <a:custGeom>
            <a:avLst/>
            <a:gdLst/>
            <a:ahLst/>
            <a:cxnLst/>
            <a:rect l="l" t="t" r="r" b="b"/>
            <a:pathLst>
              <a:path w="6982222" h="5035928">
                <a:moveTo>
                  <a:pt x="0" y="0"/>
                </a:moveTo>
                <a:lnTo>
                  <a:pt x="6982222" y="0"/>
                </a:lnTo>
                <a:lnTo>
                  <a:pt x="6982222" y="5035928"/>
                </a:lnTo>
                <a:lnTo>
                  <a:pt x="0" y="50359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8" name="Freeform 8"/>
          <p:cNvSpPr/>
          <p:nvPr/>
        </p:nvSpPr>
        <p:spPr>
          <a:xfrm rot="5474405">
            <a:off x="-4997455" y="5613517"/>
            <a:ext cx="11677025" cy="11677025"/>
          </a:xfrm>
          <a:custGeom>
            <a:avLst/>
            <a:gdLst/>
            <a:ahLst/>
            <a:cxnLst/>
            <a:rect l="l" t="t" r="r" b="b"/>
            <a:pathLst>
              <a:path w="11677025" h="11677025">
                <a:moveTo>
                  <a:pt x="0" y="0"/>
                </a:moveTo>
                <a:lnTo>
                  <a:pt x="11677025" y="0"/>
                </a:lnTo>
                <a:lnTo>
                  <a:pt x="11677025" y="11677024"/>
                </a:lnTo>
                <a:lnTo>
                  <a:pt x="0" y="11677024"/>
                </a:lnTo>
                <a:lnTo>
                  <a:pt x="0" y="0"/>
                </a:lnTo>
                <a:close/>
              </a:path>
            </a:pathLst>
          </a:custGeom>
          <a:blipFill>
            <a:blip r:embed="rId6">
              <a:alphaModFix amt="12000"/>
              <a:extLst>
                <a:ext uri="{96DAC541-7B7A-43D3-8B79-37D633B846F1}">
                  <asvg:svgBlip xmlns:asvg="http://schemas.microsoft.com/office/drawing/2016/SVG/main" xmlns="" r:embed="rId7"/>
                </a:ext>
              </a:extLst>
            </a:blip>
            <a:stretch>
              <a:fillRect/>
            </a:stretch>
          </a:blipFill>
        </p:spPr>
        <p:txBody>
          <a:bodyPr/>
          <a:lstStyle/>
          <a:p>
            <a:endParaRPr lang="en-IN"/>
          </a:p>
        </p:txBody>
      </p:sp>
      <p:grpSp>
        <p:nvGrpSpPr>
          <p:cNvPr id="9" name="Group 9"/>
          <p:cNvGrpSpPr/>
          <p:nvPr/>
        </p:nvGrpSpPr>
        <p:grpSpPr>
          <a:xfrm>
            <a:off x="14654963" y="7437093"/>
            <a:ext cx="9567614" cy="956761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5171135" y="7437093"/>
            <a:ext cx="2088165" cy="208816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C3F"/>
            </a:solidFill>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8199254" y="2632502"/>
            <a:ext cx="3948750" cy="501439"/>
          </a:xfrm>
          <a:prstGeom prst="rect">
            <a:avLst/>
          </a:prstGeom>
        </p:spPr>
        <p:txBody>
          <a:bodyPr lIns="0" tIns="0" rIns="0" bIns="0" rtlCol="0" anchor="t">
            <a:spAutoFit/>
          </a:bodyPr>
          <a:lstStyle/>
          <a:p>
            <a:pPr algn="r">
              <a:lnSpc>
                <a:spcPts val="3742"/>
              </a:lnSpc>
            </a:pPr>
            <a:r>
              <a:rPr lang="en-US" sz="4000" b="1" dirty="0">
                <a:latin typeface="DM Sans Bold"/>
                <a:ea typeface="DM Sans Bold"/>
                <a:cs typeface="DM Sans Bold"/>
                <a:sym typeface="DM Sans Bold"/>
              </a:rPr>
              <a:t>WHY PYTHON?</a:t>
            </a:r>
          </a:p>
        </p:txBody>
      </p:sp>
      <p:sp>
        <p:nvSpPr>
          <p:cNvPr id="16" name="TextBox 16"/>
          <p:cNvSpPr txBox="1"/>
          <p:nvPr/>
        </p:nvSpPr>
        <p:spPr>
          <a:xfrm>
            <a:off x="8544979" y="3305892"/>
            <a:ext cx="7964930" cy="3801875"/>
          </a:xfrm>
          <a:prstGeom prst="rect">
            <a:avLst/>
          </a:prstGeom>
        </p:spPr>
        <p:txBody>
          <a:bodyPr lIns="0" tIns="0" rIns="0" bIns="0" rtlCol="0" anchor="t">
            <a:spAutoFit/>
          </a:bodyPr>
          <a:lstStyle/>
          <a:p>
            <a:pPr marL="582928" lvl="1" indent="-291464" algn="l">
              <a:lnSpc>
                <a:spcPts val="3293"/>
              </a:lnSpc>
              <a:buFont typeface="Arial"/>
              <a:buChar char="•"/>
            </a:pPr>
            <a:r>
              <a:rPr lang="en-US" sz="2699" dirty="0">
                <a:latin typeface="DM Sans"/>
                <a:ea typeface="DM Sans"/>
                <a:cs typeface="DM Sans"/>
                <a:sym typeface="DM Sans"/>
              </a:rPr>
              <a:t>Advanced predictive analytics capabilities.</a:t>
            </a:r>
            <a:endParaRPr lang="en-US" sz="2699" dirty="0">
              <a:solidFill>
                <a:srgbClr val="1B1A17"/>
              </a:solidFill>
              <a:latin typeface="DM Sans"/>
              <a:ea typeface="DM Sans"/>
              <a:cs typeface="DM Sans"/>
              <a:sym typeface="DM Sans"/>
            </a:endParaRPr>
          </a:p>
          <a:p>
            <a:pPr marL="582928" lvl="1" indent="-291464" algn="l">
              <a:lnSpc>
                <a:spcPts val="3293"/>
              </a:lnSpc>
              <a:buFont typeface="Arial"/>
              <a:buChar char="•"/>
            </a:pPr>
            <a:r>
              <a:rPr lang="en-US" sz="2700" dirty="0">
                <a:latin typeface="DM Sans"/>
                <a:ea typeface="DM Sans"/>
                <a:cs typeface="DM Sans"/>
                <a:sym typeface="DM Sans"/>
              </a:rPr>
              <a:t>It has wide range of libraries for analysis and machine learning. Few of them used here are:</a:t>
            </a:r>
          </a:p>
          <a:p>
            <a:pPr marL="805814" lvl="1" indent="-514350" algn="l">
              <a:lnSpc>
                <a:spcPts val="3293"/>
              </a:lnSpc>
              <a:buFont typeface="+mj-lt"/>
              <a:buAutoNum type="arabicPeriod"/>
            </a:pPr>
            <a:r>
              <a:rPr lang="en-US" sz="2700" dirty="0" err="1">
                <a:latin typeface="DM Sans"/>
                <a:ea typeface="DM Sans"/>
                <a:cs typeface="DM Sans"/>
                <a:sym typeface="DM Sans"/>
              </a:rPr>
              <a:t>Numpy</a:t>
            </a:r>
            <a:endParaRPr lang="en-US" sz="2700" dirty="0">
              <a:latin typeface="DM Sans"/>
              <a:ea typeface="DM Sans"/>
              <a:cs typeface="DM Sans"/>
              <a:sym typeface="DM Sans"/>
            </a:endParaRPr>
          </a:p>
          <a:p>
            <a:pPr marL="805814" lvl="1" indent="-514350" algn="l">
              <a:lnSpc>
                <a:spcPts val="3293"/>
              </a:lnSpc>
              <a:buFont typeface="+mj-lt"/>
              <a:buAutoNum type="arabicPeriod"/>
            </a:pPr>
            <a:r>
              <a:rPr lang="en-US" sz="2700" dirty="0">
                <a:latin typeface="DM Sans"/>
                <a:ea typeface="DM Sans"/>
                <a:cs typeface="DM Sans"/>
                <a:sym typeface="DM Sans"/>
              </a:rPr>
              <a:t>Pandas</a:t>
            </a:r>
          </a:p>
          <a:p>
            <a:pPr marL="805814" lvl="1" indent="-514350" algn="l">
              <a:lnSpc>
                <a:spcPts val="3293"/>
              </a:lnSpc>
              <a:buFont typeface="+mj-lt"/>
              <a:buAutoNum type="arabicPeriod"/>
            </a:pPr>
            <a:r>
              <a:rPr lang="en-US" sz="2700" dirty="0">
                <a:latin typeface="DM Sans"/>
                <a:ea typeface="DM Sans"/>
                <a:cs typeface="DM Sans"/>
                <a:sym typeface="DM Sans"/>
              </a:rPr>
              <a:t>Matplotlib</a:t>
            </a:r>
          </a:p>
          <a:p>
            <a:pPr marL="805814" lvl="1" indent="-514350" algn="l">
              <a:lnSpc>
                <a:spcPts val="3293"/>
              </a:lnSpc>
              <a:buFont typeface="+mj-lt"/>
              <a:buAutoNum type="arabicPeriod"/>
            </a:pPr>
            <a:r>
              <a:rPr lang="en-US" sz="2700" dirty="0">
                <a:latin typeface="DM Sans"/>
                <a:ea typeface="DM Sans"/>
                <a:cs typeface="DM Sans"/>
                <a:sym typeface="DM Sans"/>
              </a:rPr>
              <a:t>Seaborn</a:t>
            </a:r>
          </a:p>
          <a:p>
            <a:pPr marL="805814" lvl="1" indent="-514350" algn="l">
              <a:lnSpc>
                <a:spcPts val="3293"/>
              </a:lnSpc>
              <a:buFont typeface="+mj-lt"/>
              <a:buAutoNum type="arabicPeriod"/>
            </a:pPr>
            <a:r>
              <a:rPr lang="en-US" sz="2700" dirty="0" err="1">
                <a:latin typeface="DM Sans"/>
                <a:ea typeface="DM Sans"/>
                <a:cs typeface="DM Sans"/>
                <a:sym typeface="DM Sans"/>
              </a:rPr>
              <a:t>SKLearn</a:t>
            </a:r>
            <a:endParaRPr lang="en-US" sz="2700" dirty="0">
              <a:latin typeface="DM Sans"/>
              <a:ea typeface="DM Sans"/>
              <a:cs typeface="DM Sans"/>
              <a:sym typeface="DM Sans"/>
            </a:endParaRPr>
          </a:p>
          <a:p>
            <a:pPr marL="805814" lvl="1" indent="-514350" algn="l">
              <a:lnSpc>
                <a:spcPts val="3293"/>
              </a:lnSpc>
              <a:buFont typeface="+mj-lt"/>
              <a:buAutoNum type="arabicPeriod"/>
            </a:pPr>
            <a:r>
              <a:rPr lang="en-US" sz="2700" dirty="0" err="1">
                <a:latin typeface="DM Sans"/>
                <a:ea typeface="DM Sans"/>
                <a:cs typeface="DM Sans"/>
                <a:sym typeface="DM Sans"/>
              </a:rPr>
              <a:t>XGBoost</a:t>
            </a:r>
            <a:endParaRPr lang="en-US" sz="2700" dirty="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E3600-06DF-A5AB-435E-268A894B15E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85B823B-588C-D811-22C8-01AC1B2E7901}"/>
              </a:ext>
            </a:extLst>
          </p:cNvPr>
          <p:cNvGrpSpPr/>
          <p:nvPr/>
        </p:nvGrpSpPr>
        <p:grpSpPr>
          <a:xfrm>
            <a:off x="-555030" y="9642030"/>
            <a:ext cx="19398061" cy="1289940"/>
            <a:chOff x="0" y="0"/>
            <a:chExt cx="5108954" cy="339737"/>
          </a:xfrm>
        </p:grpSpPr>
        <p:sp>
          <p:nvSpPr>
            <p:cNvPr id="4" name="Freeform 4">
              <a:extLst>
                <a:ext uri="{FF2B5EF4-FFF2-40B4-BE49-F238E27FC236}">
                  <a16:creationId xmlns:a16="http://schemas.microsoft.com/office/drawing/2014/main" id="{BA0AA713-AD6A-6FBF-306E-D0102F333AF0}"/>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5" name="TextBox 5">
              <a:extLst>
                <a:ext uri="{FF2B5EF4-FFF2-40B4-BE49-F238E27FC236}">
                  <a16:creationId xmlns:a16="http://schemas.microsoft.com/office/drawing/2014/main" id="{6307C8E1-2C9F-F493-C9CA-7B3BFB635960}"/>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CC5843D3-349D-2767-9D40-F4A2034A41E2}"/>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8" name="Freeform 8">
            <a:extLst>
              <a:ext uri="{FF2B5EF4-FFF2-40B4-BE49-F238E27FC236}">
                <a16:creationId xmlns:a16="http://schemas.microsoft.com/office/drawing/2014/main" id="{D114FB30-B0B9-7239-A10A-4BA9BA359306}"/>
              </a:ext>
            </a:extLst>
          </p:cNvPr>
          <p:cNvSpPr/>
          <p:nvPr/>
        </p:nvSpPr>
        <p:spPr>
          <a:xfrm rot="5474405">
            <a:off x="-4997455" y="5613517"/>
            <a:ext cx="11677025" cy="11677025"/>
          </a:xfrm>
          <a:custGeom>
            <a:avLst/>
            <a:gdLst/>
            <a:ahLst/>
            <a:cxnLst/>
            <a:rect l="l" t="t" r="r" b="b"/>
            <a:pathLst>
              <a:path w="11677025" h="11677025">
                <a:moveTo>
                  <a:pt x="0" y="0"/>
                </a:moveTo>
                <a:lnTo>
                  <a:pt x="11677025" y="0"/>
                </a:lnTo>
                <a:lnTo>
                  <a:pt x="11677025" y="11677024"/>
                </a:lnTo>
                <a:lnTo>
                  <a:pt x="0" y="11677024"/>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txBody>
          <a:bodyPr/>
          <a:lstStyle/>
          <a:p>
            <a:endParaRPr lang="en-IN"/>
          </a:p>
        </p:txBody>
      </p:sp>
      <p:grpSp>
        <p:nvGrpSpPr>
          <p:cNvPr id="9" name="Group 9">
            <a:extLst>
              <a:ext uri="{FF2B5EF4-FFF2-40B4-BE49-F238E27FC236}">
                <a16:creationId xmlns:a16="http://schemas.microsoft.com/office/drawing/2014/main" id="{38434EAE-BB93-974D-888F-0D98820DD400}"/>
              </a:ext>
            </a:extLst>
          </p:cNvPr>
          <p:cNvGrpSpPr/>
          <p:nvPr/>
        </p:nvGrpSpPr>
        <p:grpSpPr>
          <a:xfrm>
            <a:off x="14654963" y="7437093"/>
            <a:ext cx="9567614" cy="9567614"/>
            <a:chOff x="0" y="0"/>
            <a:chExt cx="812800" cy="812800"/>
          </a:xfrm>
        </p:grpSpPr>
        <p:sp>
          <p:nvSpPr>
            <p:cNvPr id="10" name="Freeform 10">
              <a:extLst>
                <a:ext uri="{FF2B5EF4-FFF2-40B4-BE49-F238E27FC236}">
                  <a16:creationId xmlns:a16="http://schemas.microsoft.com/office/drawing/2014/main" id="{4377157B-2E58-C9AE-5A30-3E6AC9F37DF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txBody>
            <a:bodyPr/>
            <a:lstStyle/>
            <a:p>
              <a:endParaRPr lang="en-IN"/>
            </a:p>
          </p:txBody>
        </p:sp>
        <p:sp>
          <p:nvSpPr>
            <p:cNvPr id="11" name="TextBox 11">
              <a:extLst>
                <a:ext uri="{FF2B5EF4-FFF2-40B4-BE49-F238E27FC236}">
                  <a16:creationId xmlns:a16="http://schemas.microsoft.com/office/drawing/2014/main" id="{F79AB4EA-1984-64BB-AB45-A3FD4FFD274F}"/>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a:extLst>
              <a:ext uri="{FF2B5EF4-FFF2-40B4-BE49-F238E27FC236}">
                <a16:creationId xmlns:a16="http://schemas.microsoft.com/office/drawing/2014/main" id="{CEB1AEE7-F725-FFCC-5B94-721132DD616B}"/>
              </a:ext>
            </a:extLst>
          </p:cNvPr>
          <p:cNvGrpSpPr/>
          <p:nvPr/>
        </p:nvGrpSpPr>
        <p:grpSpPr>
          <a:xfrm>
            <a:off x="15171135" y="7437093"/>
            <a:ext cx="2088165" cy="2088165"/>
            <a:chOff x="0" y="0"/>
            <a:chExt cx="812800" cy="812800"/>
          </a:xfrm>
        </p:grpSpPr>
        <p:sp>
          <p:nvSpPr>
            <p:cNvPr id="13" name="Freeform 13">
              <a:extLst>
                <a:ext uri="{FF2B5EF4-FFF2-40B4-BE49-F238E27FC236}">
                  <a16:creationId xmlns:a16="http://schemas.microsoft.com/office/drawing/2014/main" id="{CEFF8D40-98B6-7E32-79BE-65866D28830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C3F"/>
            </a:solidFill>
          </p:spPr>
          <p:txBody>
            <a:bodyPr/>
            <a:lstStyle/>
            <a:p>
              <a:endParaRPr lang="en-IN"/>
            </a:p>
          </p:txBody>
        </p:sp>
        <p:sp>
          <p:nvSpPr>
            <p:cNvPr id="14" name="TextBox 14">
              <a:extLst>
                <a:ext uri="{FF2B5EF4-FFF2-40B4-BE49-F238E27FC236}">
                  <a16:creationId xmlns:a16="http://schemas.microsoft.com/office/drawing/2014/main" id="{5E4BB45A-FBF8-BBDB-F54F-CB809D99A39F}"/>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5" name="TextBox 15">
            <a:extLst>
              <a:ext uri="{FF2B5EF4-FFF2-40B4-BE49-F238E27FC236}">
                <a16:creationId xmlns:a16="http://schemas.microsoft.com/office/drawing/2014/main" id="{6630335B-7EB2-1AD0-F8D8-F29957CD27EE}"/>
              </a:ext>
            </a:extLst>
          </p:cNvPr>
          <p:cNvSpPr txBox="1"/>
          <p:nvPr/>
        </p:nvSpPr>
        <p:spPr>
          <a:xfrm>
            <a:off x="4569367" y="633315"/>
            <a:ext cx="7239000" cy="575735"/>
          </a:xfrm>
          <a:prstGeom prst="rect">
            <a:avLst/>
          </a:prstGeom>
        </p:spPr>
        <p:txBody>
          <a:bodyPr wrap="square" lIns="0" tIns="0" rIns="0" bIns="0" rtlCol="0" anchor="t">
            <a:spAutoFit/>
          </a:bodyPr>
          <a:lstStyle/>
          <a:p>
            <a:pPr algn="r">
              <a:lnSpc>
                <a:spcPts val="3742"/>
              </a:lnSpc>
            </a:pPr>
            <a:r>
              <a:rPr lang="en-US" sz="6000" b="1" dirty="0">
                <a:latin typeface="DM Sans Bold"/>
                <a:ea typeface="DM Sans Bold"/>
                <a:cs typeface="DM Sans Bold"/>
                <a:sym typeface="DM Sans Bold"/>
              </a:rPr>
              <a:t>MODELS USED</a:t>
            </a:r>
          </a:p>
        </p:txBody>
      </p:sp>
      <p:sp>
        <p:nvSpPr>
          <p:cNvPr id="16" name="TextBox 16">
            <a:extLst>
              <a:ext uri="{FF2B5EF4-FFF2-40B4-BE49-F238E27FC236}">
                <a16:creationId xmlns:a16="http://schemas.microsoft.com/office/drawing/2014/main" id="{27538C7D-4212-CFC6-6808-2B05C52EB978}"/>
              </a:ext>
            </a:extLst>
          </p:cNvPr>
          <p:cNvSpPr txBox="1"/>
          <p:nvPr/>
        </p:nvSpPr>
        <p:spPr>
          <a:xfrm>
            <a:off x="1028700" y="8400759"/>
            <a:ext cx="14320334" cy="416332"/>
          </a:xfrm>
          <a:prstGeom prst="rect">
            <a:avLst/>
          </a:prstGeom>
        </p:spPr>
        <p:txBody>
          <a:bodyPr wrap="square" lIns="0" tIns="0" rIns="0" bIns="0" rtlCol="0" anchor="t">
            <a:spAutoFit/>
          </a:bodyPr>
          <a:lstStyle/>
          <a:p>
            <a:pPr marL="291464" lvl="1" algn="l">
              <a:lnSpc>
                <a:spcPts val="3293"/>
              </a:lnSpc>
            </a:pPr>
            <a:r>
              <a:rPr lang="en-US" sz="2700" dirty="0">
                <a:latin typeface="DM Sans"/>
                <a:ea typeface="DM Sans"/>
                <a:cs typeface="DM Sans"/>
                <a:sym typeface="DM Sans"/>
              </a:rPr>
              <a:t>These methods were selected because columns were both categorical and numerical.</a:t>
            </a:r>
          </a:p>
        </p:txBody>
      </p:sp>
      <p:pic>
        <p:nvPicPr>
          <p:cNvPr id="22" name="Picture 21">
            <a:extLst>
              <a:ext uri="{FF2B5EF4-FFF2-40B4-BE49-F238E27FC236}">
                <a16:creationId xmlns:a16="http://schemas.microsoft.com/office/drawing/2014/main" id="{1D6F6F37-DB73-779F-5CEA-28D3AA544364}"/>
              </a:ext>
            </a:extLst>
          </p:cNvPr>
          <p:cNvPicPr>
            <a:picLocks noChangeAspect="1"/>
          </p:cNvPicPr>
          <p:nvPr/>
        </p:nvPicPr>
        <p:blipFill>
          <a:blip r:embed="rId6"/>
          <a:stretch>
            <a:fillRect/>
          </a:stretch>
        </p:blipFill>
        <p:spPr>
          <a:xfrm>
            <a:off x="866457" y="3723747"/>
            <a:ext cx="4104861" cy="3120397"/>
          </a:xfrm>
          <a:prstGeom prst="rect">
            <a:avLst/>
          </a:prstGeom>
        </p:spPr>
      </p:pic>
      <p:sp>
        <p:nvSpPr>
          <p:cNvPr id="25" name="TextBox 24">
            <a:extLst>
              <a:ext uri="{FF2B5EF4-FFF2-40B4-BE49-F238E27FC236}">
                <a16:creationId xmlns:a16="http://schemas.microsoft.com/office/drawing/2014/main" id="{8FB4361E-5211-3961-4F08-00624941F5F2}"/>
              </a:ext>
            </a:extLst>
          </p:cNvPr>
          <p:cNvSpPr txBox="1"/>
          <p:nvPr/>
        </p:nvSpPr>
        <p:spPr>
          <a:xfrm>
            <a:off x="342900" y="2492443"/>
            <a:ext cx="5867400" cy="508665"/>
          </a:xfrm>
          <a:prstGeom prst="rect">
            <a:avLst/>
          </a:prstGeom>
          <a:noFill/>
        </p:spPr>
        <p:txBody>
          <a:bodyPr wrap="square" rtlCol="0">
            <a:spAutoFit/>
          </a:bodyPr>
          <a:lstStyle/>
          <a:p>
            <a:pPr marL="291464" lvl="1">
              <a:lnSpc>
                <a:spcPts val="3293"/>
              </a:lnSpc>
            </a:pPr>
            <a:r>
              <a:rPr lang="en-US" sz="2700" dirty="0">
                <a:latin typeface="DM Sans"/>
                <a:ea typeface="DM Sans"/>
                <a:cs typeface="DM Sans"/>
                <a:sym typeface="DM Sans"/>
              </a:rPr>
              <a:t>Multiple Linear Regression </a:t>
            </a:r>
          </a:p>
        </p:txBody>
      </p:sp>
      <p:sp>
        <p:nvSpPr>
          <p:cNvPr id="27" name="TextBox 26">
            <a:extLst>
              <a:ext uri="{FF2B5EF4-FFF2-40B4-BE49-F238E27FC236}">
                <a16:creationId xmlns:a16="http://schemas.microsoft.com/office/drawing/2014/main" id="{99C26734-F2E5-B9A4-1D4C-5F0E809CE79B}"/>
              </a:ext>
            </a:extLst>
          </p:cNvPr>
          <p:cNvSpPr txBox="1"/>
          <p:nvPr/>
        </p:nvSpPr>
        <p:spPr>
          <a:xfrm>
            <a:off x="6743701" y="1923381"/>
            <a:ext cx="5334000" cy="523220"/>
          </a:xfrm>
          <a:prstGeom prst="rect">
            <a:avLst/>
          </a:prstGeom>
          <a:noFill/>
        </p:spPr>
        <p:txBody>
          <a:bodyPr wrap="square" rtlCol="0">
            <a:spAutoFit/>
          </a:bodyPr>
          <a:lstStyle/>
          <a:p>
            <a:r>
              <a:rPr lang="en-US" sz="2800" dirty="0">
                <a:latin typeface="DM Sans"/>
                <a:sym typeface="DM Sans"/>
              </a:rPr>
              <a:t>Random Forest </a:t>
            </a:r>
          </a:p>
        </p:txBody>
      </p:sp>
      <p:sp>
        <p:nvSpPr>
          <p:cNvPr id="28" name="TextBox 27">
            <a:extLst>
              <a:ext uri="{FF2B5EF4-FFF2-40B4-BE49-F238E27FC236}">
                <a16:creationId xmlns:a16="http://schemas.microsoft.com/office/drawing/2014/main" id="{6B7B7200-F0F4-6FA5-B67C-4012BA15C9DA}"/>
              </a:ext>
            </a:extLst>
          </p:cNvPr>
          <p:cNvSpPr txBox="1"/>
          <p:nvPr/>
        </p:nvSpPr>
        <p:spPr>
          <a:xfrm>
            <a:off x="13732127" y="1526152"/>
            <a:ext cx="2400300" cy="954107"/>
          </a:xfrm>
          <a:prstGeom prst="rect">
            <a:avLst/>
          </a:prstGeom>
          <a:noFill/>
        </p:spPr>
        <p:txBody>
          <a:bodyPr wrap="square" rtlCol="0">
            <a:spAutoFit/>
          </a:bodyPr>
          <a:lstStyle/>
          <a:p>
            <a:r>
              <a:rPr lang="en-US" sz="2800" dirty="0" err="1">
                <a:latin typeface="DM Sans"/>
                <a:ea typeface="DM Sans"/>
                <a:cs typeface="DM Sans"/>
                <a:sym typeface="DM Sans"/>
              </a:rPr>
              <a:t>XGBoost</a:t>
            </a:r>
            <a:endParaRPr lang="en-US" sz="2800" dirty="0">
              <a:latin typeface="DM Sans"/>
              <a:ea typeface="DM Sans"/>
              <a:cs typeface="DM Sans"/>
              <a:sym typeface="DM Sans"/>
            </a:endParaRPr>
          </a:p>
          <a:p>
            <a:endParaRPr lang="en-IN" sz="2800" dirty="0"/>
          </a:p>
        </p:txBody>
      </p:sp>
      <p:sp>
        <p:nvSpPr>
          <p:cNvPr id="29" name="Freeform 13"/>
          <p:cNvSpPr/>
          <p:nvPr/>
        </p:nvSpPr>
        <p:spPr>
          <a:xfrm>
            <a:off x="5979958" y="3127616"/>
            <a:ext cx="4980261" cy="4078570"/>
          </a:xfrm>
          <a:custGeom>
            <a:avLst/>
            <a:gdLst/>
            <a:ahLst/>
            <a:cxnLst/>
            <a:rect l="l" t="t" r="r" b="b"/>
            <a:pathLst>
              <a:path w="8743570" h="6606697">
                <a:moveTo>
                  <a:pt x="0" y="0"/>
                </a:moveTo>
                <a:lnTo>
                  <a:pt x="8743570" y="0"/>
                </a:lnTo>
                <a:lnTo>
                  <a:pt x="8743570" y="6606697"/>
                </a:lnTo>
                <a:lnTo>
                  <a:pt x="0" y="6606697"/>
                </a:lnTo>
                <a:lnTo>
                  <a:pt x="0" y="0"/>
                </a:lnTo>
                <a:close/>
              </a:path>
            </a:pathLst>
          </a:custGeom>
          <a:blipFill>
            <a:blip r:embed="rId7"/>
            <a:stretch>
              <a:fillRect l="-6705" r="-6705"/>
            </a:stretch>
          </a:blipFill>
        </p:spPr>
        <p:txBody>
          <a:bodyPr/>
          <a:lstStyle/>
          <a:p>
            <a:endParaRPr lang="en-IN"/>
          </a:p>
        </p:txBody>
      </p:sp>
      <p:pic>
        <p:nvPicPr>
          <p:cNvPr id="2050" name="Picture 2" descr="Implementation of XGBoost (eXtreme Gradient Boosting) - GeeksforGeeks">
            <a:extLst>
              <a:ext uri="{FF2B5EF4-FFF2-40B4-BE49-F238E27FC236}">
                <a16:creationId xmlns:a16="http://schemas.microsoft.com/office/drawing/2014/main" id="{E8294996-9D8D-DACA-D12D-962B7A848C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68859" y="2405368"/>
            <a:ext cx="5938102" cy="484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15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E221D-2BDE-A6E4-95F3-6290EC38756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9A9A4BB-97AC-B378-5D96-0102443D3CF7}"/>
              </a:ext>
            </a:extLst>
          </p:cNvPr>
          <p:cNvSpPr txBox="1"/>
          <p:nvPr/>
        </p:nvSpPr>
        <p:spPr>
          <a:xfrm>
            <a:off x="3379788" y="787876"/>
            <a:ext cx="11528423" cy="81402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PREDICTION USING PYTHON</a:t>
            </a:r>
          </a:p>
        </p:txBody>
      </p:sp>
      <p:grpSp>
        <p:nvGrpSpPr>
          <p:cNvPr id="3" name="Group 3">
            <a:extLst>
              <a:ext uri="{FF2B5EF4-FFF2-40B4-BE49-F238E27FC236}">
                <a16:creationId xmlns:a16="http://schemas.microsoft.com/office/drawing/2014/main" id="{07D7120C-378E-03B5-95F9-0185F93473D2}"/>
              </a:ext>
            </a:extLst>
          </p:cNvPr>
          <p:cNvGrpSpPr/>
          <p:nvPr/>
        </p:nvGrpSpPr>
        <p:grpSpPr>
          <a:xfrm>
            <a:off x="-555030" y="9642030"/>
            <a:ext cx="19398061" cy="1289940"/>
            <a:chOff x="0" y="0"/>
            <a:chExt cx="5108954" cy="339737"/>
          </a:xfrm>
        </p:grpSpPr>
        <p:sp>
          <p:nvSpPr>
            <p:cNvPr id="4" name="Freeform 4">
              <a:extLst>
                <a:ext uri="{FF2B5EF4-FFF2-40B4-BE49-F238E27FC236}">
                  <a16:creationId xmlns:a16="http://schemas.microsoft.com/office/drawing/2014/main" id="{E34D603E-7EB9-A5D5-C318-87F12CBC7C1D}"/>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5" name="TextBox 5">
              <a:extLst>
                <a:ext uri="{FF2B5EF4-FFF2-40B4-BE49-F238E27FC236}">
                  <a16:creationId xmlns:a16="http://schemas.microsoft.com/office/drawing/2014/main" id="{176F79AA-3C66-CB56-3053-7BF31CDD4F3A}"/>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a:extLst>
              <a:ext uri="{FF2B5EF4-FFF2-40B4-BE49-F238E27FC236}">
                <a16:creationId xmlns:a16="http://schemas.microsoft.com/office/drawing/2014/main" id="{D03B14A1-C695-974C-CE8C-AFF9385BBB8C}"/>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7" name="Freeform 7">
            <a:extLst>
              <a:ext uri="{FF2B5EF4-FFF2-40B4-BE49-F238E27FC236}">
                <a16:creationId xmlns:a16="http://schemas.microsoft.com/office/drawing/2014/main" id="{8F0E84A9-CA0E-291E-7054-39D1CA07ACC4}"/>
              </a:ext>
            </a:extLst>
          </p:cNvPr>
          <p:cNvSpPr/>
          <p:nvPr/>
        </p:nvSpPr>
        <p:spPr>
          <a:xfrm>
            <a:off x="407548" y="3537313"/>
            <a:ext cx="6982222" cy="5035928"/>
          </a:xfrm>
          <a:custGeom>
            <a:avLst/>
            <a:gdLst/>
            <a:ahLst/>
            <a:cxnLst/>
            <a:rect l="l" t="t" r="r" b="b"/>
            <a:pathLst>
              <a:path w="6982222" h="5035928">
                <a:moveTo>
                  <a:pt x="0" y="0"/>
                </a:moveTo>
                <a:lnTo>
                  <a:pt x="6982222" y="0"/>
                </a:lnTo>
                <a:lnTo>
                  <a:pt x="6982222" y="5035928"/>
                </a:lnTo>
                <a:lnTo>
                  <a:pt x="0" y="50359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8" name="Freeform 8">
            <a:extLst>
              <a:ext uri="{FF2B5EF4-FFF2-40B4-BE49-F238E27FC236}">
                <a16:creationId xmlns:a16="http://schemas.microsoft.com/office/drawing/2014/main" id="{8F01E95D-5205-40B4-BC97-7B82246955ED}"/>
              </a:ext>
            </a:extLst>
          </p:cNvPr>
          <p:cNvSpPr/>
          <p:nvPr/>
        </p:nvSpPr>
        <p:spPr>
          <a:xfrm rot="5474405">
            <a:off x="-2976219" y="5573288"/>
            <a:ext cx="11677025" cy="11677025"/>
          </a:xfrm>
          <a:custGeom>
            <a:avLst/>
            <a:gdLst/>
            <a:ahLst/>
            <a:cxnLst/>
            <a:rect l="l" t="t" r="r" b="b"/>
            <a:pathLst>
              <a:path w="11677025" h="11677025">
                <a:moveTo>
                  <a:pt x="0" y="0"/>
                </a:moveTo>
                <a:lnTo>
                  <a:pt x="11677025" y="0"/>
                </a:lnTo>
                <a:lnTo>
                  <a:pt x="11677025" y="11677024"/>
                </a:lnTo>
                <a:lnTo>
                  <a:pt x="0" y="11677024"/>
                </a:lnTo>
                <a:lnTo>
                  <a:pt x="0" y="0"/>
                </a:lnTo>
                <a:close/>
              </a:path>
            </a:pathLst>
          </a:custGeom>
          <a:blipFill>
            <a:blip r:embed="rId6">
              <a:alphaModFix amt="12000"/>
              <a:extLst>
                <a:ext uri="{96DAC541-7B7A-43D3-8B79-37D633B846F1}">
                  <asvg:svgBlip xmlns:asvg="http://schemas.microsoft.com/office/drawing/2016/SVG/main" xmlns="" r:embed="rId7"/>
                </a:ext>
              </a:extLst>
            </a:blip>
            <a:stretch>
              <a:fillRect/>
            </a:stretch>
          </a:blipFill>
        </p:spPr>
        <p:txBody>
          <a:bodyPr/>
          <a:lstStyle/>
          <a:p>
            <a:endParaRPr lang="en-IN"/>
          </a:p>
        </p:txBody>
      </p:sp>
      <p:grpSp>
        <p:nvGrpSpPr>
          <p:cNvPr id="9" name="Group 9">
            <a:extLst>
              <a:ext uri="{FF2B5EF4-FFF2-40B4-BE49-F238E27FC236}">
                <a16:creationId xmlns:a16="http://schemas.microsoft.com/office/drawing/2014/main" id="{2130BD60-B273-C0E3-830A-B0302BA341E2}"/>
              </a:ext>
            </a:extLst>
          </p:cNvPr>
          <p:cNvGrpSpPr/>
          <p:nvPr/>
        </p:nvGrpSpPr>
        <p:grpSpPr>
          <a:xfrm>
            <a:off x="14654963" y="7437093"/>
            <a:ext cx="9567614" cy="9567614"/>
            <a:chOff x="0" y="0"/>
            <a:chExt cx="812800" cy="812800"/>
          </a:xfrm>
        </p:grpSpPr>
        <p:sp>
          <p:nvSpPr>
            <p:cNvPr id="10" name="Freeform 10">
              <a:extLst>
                <a:ext uri="{FF2B5EF4-FFF2-40B4-BE49-F238E27FC236}">
                  <a16:creationId xmlns:a16="http://schemas.microsoft.com/office/drawing/2014/main" id="{DB406207-D0AA-81A0-4C9A-BE864D06DE4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txBody>
            <a:bodyPr/>
            <a:lstStyle/>
            <a:p>
              <a:endParaRPr lang="en-IN"/>
            </a:p>
          </p:txBody>
        </p:sp>
        <p:sp>
          <p:nvSpPr>
            <p:cNvPr id="11" name="TextBox 11">
              <a:extLst>
                <a:ext uri="{FF2B5EF4-FFF2-40B4-BE49-F238E27FC236}">
                  <a16:creationId xmlns:a16="http://schemas.microsoft.com/office/drawing/2014/main" id="{CED9AF5D-8298-F3A2-F4D7-D28977316B50}"/>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a:extLst>
              <a:ext uri="{FF2B5EF4-FFF2-40B4-BE49-F238E27FC236}">
                <a16:creationId xmlns:a16="http://schemas.microsoft.com/office/drawing/2014/main" id="{E463DA8A-A101-BBD1-3A3D-DCDFC7991B8A}"/>
              </a:ext>
            </a:extLst>
          </p:cNvPr>
          <p:cNvGrpSpPr/>
          <p:nvPr/>
        </p:nvGrpSpPr>
        <p:grpSpPr>
          <a:xfrm>
            <a:off x="15171135" y="7437093"/>
            <a:ext cx="2088165" cy="2088165"/>
            <a:chOff x="0" y="0"/>
            <a:chExt cx="812800" cy="812800"/>
          </a:xfrm>
        </p:grpSpPr>
        <p:sp>
          <p:nvSpPr>
            <p:cNvPr id="13" name="Freeform 13">
              <a:extLst>
                <a:ext uri="{FF2B5EF4-FFF2-40B4-BE49-F238E27FC236}">
                  <a16:creationId xmlns:a16="http://schemas.microsoft.com/office/drawing/2014/main" id="{AC15363C-ACF8-002E-B8CA-3347B39A943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C3F"/>
            </a:solidFill>
          </p:spPr>
          <p:txBody>
            <a:bodyPr/>
            <a:lstStyle/>
            <a:p>
              <a:endParaRPr lang="en-IN"/>
            </a:p>
          </p:txBody>
        </p:sp>
        <p:sp>
          <p:nvSpPr>
            <p:cNvPr id="14" name="TextBox 14">
              <a:extLst>
                <a:ext uri="{FF2B5EF4-FFF2-40B4-BE49-F238E27FC236}">
                  <a16:creationId xmlns:a16="http://schemas.microsoft.com/office/drawing/2014/main" id="{13F9E8E0-FD46-80D8-1EA2-7F72B09AE996}"/>
                </a:ext>
              </a:extLst>
            </p:cNvPr>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7" name="TextBox 17">
            <a:extLst>
              <a:ext uri="{FF2B5EF4-FFF2-40B4-BE49-F238E27FC236}">
                <a16:creationId xmlns:a16="http://schemas.microsoft.com/office/drawing/2014/main" id="{56A16703-9171-667A-BF86-E2B70200E572}"/>
              </a:ext>
            </a:extLst>
          </p:cNvPr>
          <p:cNvSpPr txBox="1"/>
          <p:nvPr/>
        </p:nvSpPr>
        <p:spPr>
          <a:xfrm>
            <a:off x="7848600" y="2591617"/>
            <a:ext cx="5856293" cy="501439"/>
          </a:xfrm>
          <a:prstGeom prst="rect">
            <a:avLst/>
          </a:prstGeom>
        </p:spPr>
        <p:txBody>
          <a:bodyPr lIns="0" tIns="0" rIns="0" bIns="0" rtlCol="0" anchor="t">
            <a:spAutoFit/>
          </a:bodyPr>
          <a:lstStyle/>
          <a:p>
            <a:pPr algn="r">
              <a:lnSpc>
                <a:spcPts val="3742"/>
              </a:lnSpc>
            </a:pPr>
            <a:r>
              <a:rPr lang="en-US" sz="3939" b="1" dirty="0">
                <a:latin typeface="DM Sans Bold"/>
                <a:ea typeface="DM Sans Bold"/>
                <a:cs typeface="DM Sans Bold"/>
                <a:sym typeface="DM Sans Bold"/>
              </a:rPr>
              <a:t>WHY RANDOM FOREST?</a:t>
            </a:r>
          </a:p>
        </p:txBody>
      </p:sp>
      <p:sp>
        <p:nvSpPr>
          <p:cNvPr id="18" name="TextBox 18">
            <a:extLst>
              <a:ext uri="{FF2B5EF4-FFF2-40B4-BE49-F238E27FC236}">
                <a16:creationId xmlns:a16="http://schemas.microsoft.com/office/drawing/2014/main" id="{0CEDA133-244B-0CA3-87A1-8BA2C3C2273A}"/>
              </a:ext>
            </a:extLst>
          </p:cNvPr>
          <p:cNvSpPr txBox="1"/>
          <p:nvPr/>
        </p:nvSpPr>
        <p:spPr>
          <a:xfrm>
            <a:off x="8274086" y="5367155"/>
            <a:ext cx="7964930" cy="3378617"/>
          </a:xfrm>
          <a:prstGeom prst="rect">
            <a:avLst/>
          </a:prstGeom>
        </p:spPr>
        <p:txBody>
          <a:bodyPr lIns="0" tIns="0" rIns="0" bIns="0" rtlCol="0" anchor="t">
            <a:spAutoFit/>
          </a:bodyPr>
          <a:lstStyle/>
          <a:p>
            <a:pPr marL="748664" lvl="1" indent="-457200" algn="l">
              <a:lnSpc>
                <a:spcPts val="3293"/>
              </a:lnSpc>
              <a:buFont typeface="Arial" panose="020B0604020202020204" pitchFamily="34" charset="0"/>
              <a:buChar char="•"/>
            </a:pPr>
            <a:r>
              <a:rPr lang="en-US" sz="2699" dirty="0">
                <a:latin typeface="DM Sans"/>
                <a:ea typeface="DM Sans"/>
                <a:cs typeface="DM Sans"/>
                <a:sym typeface="DM Sans"/>
              </a:rPr>
              <a:t>It has highest RMSE(Root Mean Square Error) and R2 closest to 1.</a:t>
            </a:r>
          </a:p>
          <a:p>
            <a:pPr marL="748664" lvl="1" indent="-457200" algn="l">
              <a:lnSpc>
                <a:spcPts val="3293"/>
              </a:lnSpc>
              <a:buFont typeface="Arial" panose="020B0604020202020204" pitchFamily="34" charset="0"/>
              <a:buChar char="•"/>
            </a:pPr>
            <a:r>
              <a:rPr lang="en-US" sz="2699" dirty="0">
                <a:latin typeface="DM Sans"/>
                <a:ea typeface="DM Sans"/>
                <a:cs typeface="DM Sans"/>
                <a:sym typeface="DM Sans"/>
              </a:rPr>
              <a:t>Handles large datasets efficiently.</a:t>
            </a:r>
          </a:p>
          <a:p>
            <a:pPr marL="748664" lvl="1" indent="-457200" algn="l">
              <a:lnSpc>
                <a:spcPts val="3293"/>
              </a:lnSpc>
              <a:buFont typeface="Arial" panose="020B0604020202020204" pitchFamily="34" charset="0"/>
              <a:buChar char="•"/>
            </a:pPr>
            <a:r>
              <a:rPr lang="en-US" sz="2699" dirty="0">
                <a:latin typeface="DM Sans"/>
                <a:ea typeface="DM Sans"/>
                <a:cs typeface="DM Sans"/>
                <a:sym typeface="DM Sans"/>
              </a:rPr>
              <a:t>Reduces overfitting by using multiple decision trees.</a:t>
            </a:r>
          </a:p>
          <a:p>
            <a:pPr marL="748664" lvl="1" indent="-457200" algn="l">
              <a:lnSpc>
                <a:spcPts val="3293"/>
              </a:lnSpc>
              <a:buFont typeface="Arial" panose="020B0604020202020204" pitchFamily="34" charset="0"/>
              <a:buChar char="•"/>
            </a:pPr>
            <a:r>
              <a:rPr lang="en-US" sz="2699" dirty="0">
                <a:latin typeface="DM Sans"/>
                <a:ea typeface="DM Sans"/>
                <a:cs typeface="DM Sans"/>
                <a:sym typeface="DM Sans"/>
              </a:rPr>
              <a:t>Provides feature importance scores for better insights.</a:t>
            </a:r>
          </a:p>
          <a:p>
            <a:pPr algn="l">
              <a:lnSpc>
                <a:spcPts val="3293"/>
              </a:lnSpc>
            </a:pPr>
            <a:endParaRPr lang="en-US" sz="2699" dirty="0">
              <a:latin typeface="DM Sans"/>
              <a:ea typeface="DM Sans"/>
              <a:cs typeface="DM Sans"/>
              <a:sym typeface="DM Sans"/>
            </a:endParaRPr>
          </a:p>
        </p:txBody>
      </p:sp>
      <p:pic>
        <p:nvPicPr>
          <p:cNvPr id="20" name="Picture 19">
            <a:extLst>
              <a:ext uri="{FF2B5EF4-FFF2-40B4-BE49-F238E27FC236}">
                <a16:creationId xmlns:a16="http://schemas.microsoft.com/office/drawing/2014/main" id="{24D98421-772D-264E-4A34-22D6A6C49C19}"/>
              </a:ext>
            </a:extLst>
          </p:cNvPr>
          <p:cNvPicPr>
            <a:picLocks noChangeAspect="1"/>
          </p:cNvPicPr>
          <p:nvPr/>
        </p:nvPicPr>
        <p:blipFill>
          <a:blip r:embed="rId8"/>
          <a:stretch>
            <a:fillRect/>
          </a:stretch>
        </p:blipFill>
        <p:spPr>
          <a:xfrm>
            <a:off x="8922708" y="3289967"/>
            <a:ext cx="6689435" cy="1434601"/>
          </a:xfrm>
          <a:prstGeom prst="rect">
            <a:avLst/>
          </a:prstGeom>
        </p:spPr>
      </p:pic>
    </p:spTree>
    <p:extLst>
      <p:ext uri="{BB962C8B-B14F-4D97-AF65-F5344CB8AC3E}">
        <p14:creationId xmlns:p14="http://schemas.microsoft.com/office/powerpoint/2010/main" val="1139121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030" y="9642030"/>
            <a:ext cx="19398061" cy="1289940"/>
            <a:chOff x="0" y="0"/>
            <a:chExt cx="5108954" cy="339737"/>
          </a:xfrm>
        </p:grpSpPr>
        <p:sp>
          <p:nvSpPr>
            <p:cNvPr id="3" name="Freeform 3"/>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4" name="TextBox 4"/>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6" name="Freeform 6"/>
          <p:cNvSpPr/>
          <p:nvPr/>
        </p:nvSpPr>
        <p:spPr>
          <a:xfrm rot="5474405">
            <a:off x="-4997455" y="5613517"/>
            <a:ext cx="11677025" cy="11677025"/>
          </a:xfrm>
          <a:custGeom>
            <a:avLst/>
            <a:gdLst/>
            <a:ahLst/>
            <a:cxnLst/>
            <a:rect l="l" t="t" r="r" b="b"/>
            <a:pathLst>
              <a:path w="11677025" h="11677025">
                <a:moveTo>
                  <a:pt x="0" y="0"/>
                </a:moveTo>
                <a:lnTo>
                  <a:pt x="11677025" y="0"/>
                </a:lnTo>
                <a:lnTo>
                  <a:pt x="11677025" y="11677024"/>
                </a:lnTo>
                <a:lnTo>
                  <a:pt x="0" y="11677024"/>
                </a:lnTo>
                <a:lnTo>
                  <a:pt x="0" y="0"/>
                </a:lnTo>
                <a:close/>
              </a:path>
            </a:pathLst>
          </a:custGeom>
          <a:blipFill>
            <a:blip r:embed="rId4">
              <a:alphaModFix amt="12000"/>
              <a:extLst>
                <a:ext uri="{96DAC541-7B7A-43D3-8B79-37D633B846F1}">
                  <asvg:svgBlip xmlns:asvg="http://schemas.microsoft.com/office/drawing/2016/SVG/main" xmlns="" r:embed="rId5"/>
                </a:ext>
              </a:extLst>
            </a:blip>
            <a:stretch>
              <a:fillRect/>
            </a:stretch>
          </a:blipFill>
        </p:spPr>
        <p:txBody>
          <a:bodyPr/>
          <a:lstStyle/>
          <a:p>
            <a:endParaRPr lang="en-IN"/>
          </a:p>
        </p:txBody>
      </p:sp>
      <p:grpSp>
        <p:nvGrpSpPr>
          <p:cNvPr id="7" name="Group 7"/>
          <p:cNvGrpSpPr/>
          <p:nvPr/>
        </p:nvGrpSpPr>
        <p:grpSpPr>
          <a:xfrm>
            <a:off x="14654963" y="7437093"/>
            <a:ext cx="9567614" cy="956761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5171135" y="7437093"/>
            <a:ext cx="2088165" cy="208816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BC3F"/>
            </a:solidFill>
          </p:spPr>
          <p:txBody>
            <a:bodyPr/>
            <a:lstStyle/>
            <a:p>
              <a:endParaRPr lang="en-I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3379788" y="924129"/>
            <a:ext cx="11528423" cy="81402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PREDICTION USING PYTHON</a:t>
            </a:r>
          </a:p>
        </p:txBody>
      </p:sp>
      <p:sp>
        <p:nvSpPr>
          <p:cNvPr id="15" name="TextBox 15"/>
          <p:cNvSpPr txBox="1"/>
          <p:nvPr/>
        </p:nvSpPr>
        <p:spPr>
          <a:xfrm>
            <a:off x="2196388" y="2040690"/>
            <a:ext cx="13895224" cy="496562"/>
          </a:xfrm>
          <a:prstGeom prst="rect">
            <a:avLst/>
          </a:prstGeom>
        </p:spPr>
        <p:txBody>
          <a:bodyPr lIns="0" tIns="0" rIns="0" bIns="0" rtlCol="0" anchor="t">
            <a:spAutoFit/>
          </a:bodyPr>
          <a:lstStyle/>
          <a:p>
            <a:pPr algn="l">
              <a:lnSpc>
                <a:spcPts val="3742"/>
              </a:lnSpc>
            </a:pPr>
            <a:r>
              <a:rPr lang="en-US" sz="3939" b="1">
                <a:solidFill>
                  <a:srgbClr val="1B1A17"/>
                </a:solidFill>
                <a:latin typeface="DM Sans Bold"/>
                <a:ea typeface="DM Sans Bold"/>
                <a:cs typeface="DM Sans Bold"/>
                <a:sym typeface="DM Sans Bold"/>
              </a:rPr>
              <a:t>ESSENTIAL PARTS OF MODEL TRAINING AND PREDICTION.</a:t>
            </a:r>
          </a:p>
        </p:txBody>
      </p:sp>
      <p:pic>
        <p:nvPicPr>
          <p:cNvPr id="17" name="Picture 16">
            <a:extLst>
              <a:ext uri="{FF2B5EF4-FFF2-40B4-BE49-F238E27FC236}">
                <a16:creationId xmlns:a16="http://schemas.microsoft.com/office/drawing/2014/main" id="{BAEAEE17-2FCD-431D-8F54-C662CAAC44A7}"/>
              </a:ext>
            </a:extLst>
          </p:cNvPr>
          <p:cNvPicPr>
            <a:picLocks noChangeAspect="1"/>
          </p:cNvPicPr>
          <p:nvPr/>
        </p:nvPicPr>
        <p:blipFill>
          <a:blip r:embed="rId6"/>
          <a:stretch>
            <a:fillRect/>
          </a:stretch>
        </p:blipFill>
        <p:spPr>
          <a:xfrm>
            <a:off x="2196388" y="3223014"/>
            <a:ext cx="12458575" cy="4814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8133" y="3669538"/>
            <a:ext cx="8746431" cy="4947686"/>
            <a:chOff x="0" y="0"/>
            <a:chExt cx="2303587" cy="1303094"/>
          </a:xfrm>
        </p:grpSpPr>
        <p:sp>
          <p:nvSpPr>
            <p:cNvPr id="3" name="Freeform 3"/>
            <p:cNvSpPr/>
            <p:nvPr/>
          </p:nvSpPr>
          <p:spPr>
            <a:xfrm>
              <a:off x="0" y="0"/>
              <a:ext cx="2303587" cy="1303094"/>
            </a:xfrm>
            <a:custGeom>
              <a:avLst/>
              <a:gdLst/>
              <a:ahLst/>
              <a:cxnLst/>
              <a:rect l="l" t="t" r="r" b="b"/>
              <a:pathLst>
                <a:path w="2303587" h="1303094">
                  <a:moveTo>
                    <a:pt x="61961" y="0"/>
                  </a:moveTo>
                  <a:lnTo>
                    <a:pt x="2241626" y="0"/>
                  </a:lnTo>
                  <a:cubicBezTo>
                    <a:pt x="2275846" y="0"/>
                    <a:pt x="2303587" y="27741"/>
                    <a:pt x="2303587" y="61961"/>
                  </a:cubicBezTo>
                  <a:lnTo>
                    <a:pt x="2303587" y="1241134"/>
                  </a:lnTo>
                  <a:cubicBezTo>
                    <a:pt x="2303587" y="1257567"/>
                    <a:pt x="2297059" y="1273326"/>
                    <a:pt x="2285439" y="1284946"/>
                  </a:cubicBezTo>
                  <a:cubicBezTo>
                    <a:pt x="2273819" y="1296566"/>
                    <a:pt x="2258059" y="1303094"/>
                    <a:pt x="2241626" y="1303094"/>
                  </a:cubicBezTo>
                  <a:lnTo>
                    <a:pt x="61961" y="1303094"/>
                  </a:lnTo>
                  <a:cubicBezTo>
                    <a:pt x="45528" y="1303094"/>
                    <a:pt x="29768" y="1296566"/>
                    <a:pt x="18148" y="1284946"/>
                  </a:cubicBezTo>
                  <a:cubicBezTo>
                    <a:pt x="6528" y="1273326"/>
                    <a:pt x="0" y="1257567"/>
                    <a:pt x="0" y="1241134"/>
                  </a:cubicBezTo>
                  <a:lnTo>
                    <a:pt x="0" y="61961"/>
                  </a:lnTo>
                  <a:cubicBezTo>
                    <a:pt x="0" y="45528"/>
                    <a:pt x="6528" y="29768"/>
                    <a:pt x="18148" y="18148"/>
                  </a:cubicBezTo>
                  <a:cubicBezTo>
                    <a:pt x="29768" y="6528"/>
                    <a:pt x="45528" y="0"/>
                    <a:pt x="61961" y="0"/>
                  </a:cubicBezTo>
                  <a:close/>
                </a:path>
              </a:pathLst>
            </a:custGeom>
            <a:solidFill>
              <a:srgbClr val="D9D9D9"/>
            </a:solidFill>
          </p:spPr>
          <p:txBody>
            <a:bodyPr/>
            <a:lstStyle/>
            <a:p>
              <a:endParaRPr lang="en-IN"/>
            </a:p>
          </p:txBody>
        </p:sp>
        <p:sp>
          <p:nvSpPr>
            <p:cNvPr id="4" name="TextBox 4"/>
            <p:cNvSpPr txBox="1"/>
            <p:nvPr/>
          </p:nvSpPr>
          <p:spPr>
            <a:xfrm>
              <a:off x="0" y="-38100"/>
              <a:ext cx="2303587" cy="134119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608137" y="2065055"/>
            <a:ext cx="5134518" cy="6552169"/>
          </a:xfrm>
          <a:custGeom>
            <a:avLst/>
            <a:gdLst/>
            <a:ahLst/>
            <a:cxnLst/>
            <a:rect l="l" t="t" r="r" b="b"/>
            <a:pathLst>
              <a:path w="5134518" h="6552169">
                <a:moveTo>
                  <a:pt x="0" y="0"/>
                </a:moveTo>
                <a:lnTo>
                  <a:pt x="5134517" y="0"/>
                </a:lnTo>
                <a:lnTo>
                  <a:pt x="5134517" y="6552168"/>
                </a:lnTo>
                <a:lnTo>
                  <a:pt x="0" y="65521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6" name="TextBox 6"/>
          <p:cNvSpPr txBox="1"/>
          <p:nvPr/>
        </p:nvSpPr>
        <p:spPr>
          <a:xfrm>
            <a:off x="1218133" y="1937949"/>
            <a:ext cx="10766863" cy="1003935"/>
          </a:xfrm>
          <a:prstGeom prst="rect">
            <a:avLst/>
          </a:prstGeom>
        </p:spPr>
        <p:txBody>
          <a:bodyPr lIns="0" tIns="0" rIns="0" bIns="0" rtlCol="0" anchor="t">
            <a:spAutoFit/>
          </a:bodyPr>
          <a:lstStyle/>
          <a:p>
            <a:pPr algn="l">
              <a:lnSpc>
                <a:spcPts val="7769"/>
              </a:lnSpc>
            </a:pPr>
            <a:r>
              <a:rPr lang="en-US" sz="6999" spc="-20" dirty="0">
                <a:latin typeface="Gagalin"/>
                <a:ea typeface="Gagalin"/>
                <a:cs typeface="Gagalin"/>
                <a:sym typeface="Gagalin"/>
              </a:rPr>
              <a:t>RESULTS &amp; BUSINESS IMPACT</a:t>
            </a:r>
          </a:p>
        </p:txBody>
      </p:sp>
      <p:sp>
        <p:nvSpPr>
          <p:cNvPr id="7" name="TextBox 7"/>
          <p:cNvSpPr txBox="1"/>
          <p:nvPr/>
        </p:nvSpPr>
        <p:spPr>
          <a:xfrm>
            <a:off x="1888938" y="4205996"/>
            <a:ext cx="7404822" cy="4392869"/>
          </a:xfrm>
          <a:prstGeom prst="rect">
            <a:avLst/>
          </a:prstGeom>
        </p:spPr>
        <p:txBody>
          <a:bodyPr lIns="0" tIns="0" rIns="0" bIns="0" rtlCol="0" anchor="t">
            <a:spAutoFit/>
          </a:bodyPr>
          <a:lstStyle/>
          <a:p>
            <a:pPr algn="just">
              <a:lnSpc>
                <a:spcPts val="4339"/>
              </a:lnSpc>
            </a:pPr>
            <a:r>
              <a:rPr lang="en-US" sz="3099" b="1" dirty="0">
                <a:solidFill>
                  <a:srgbClr val="000000"/>
                </a:solidFill>
                <a:latin typeface="Nunito Sans Condensed Bold"/>
                <a:ea typeface="Nunito Sans Condensed Bold"/>
                <a:cs typeface="Nunito Sans Condensed Bold"/>
                <a:sym typeface="Nunito Sans Condensed Bold"/>
              </a:rPr>
              <a:t>Key Findings</a:t>
            </a:r>
          </a:p>
          <a:p>
            <a:pPr marL="669289" lvl="1" indent="-334645" algn="just">
              <a:lnSpc>
                <a:spcPts val="4339"/>
              </a:lnSpc>
              <a:buFont typeface="Arial"/>
              <a:buChar char="•"/>
            </a:pPr>
            <a:r>
              <a:rPr lang="en-US" sz="3099" dirty="0">
                <a:solidFill>
                  <a:srgbClr val="000000"/>
                </a:solidFill>
                <a:latin typeface="Nunito Sans Condensed"/>
                <a:ea typeface="Nunito Sans Condensed"/>
                <a:cs typeface="Nunito Sans Condensed"/>
                <a:sym typeface="Nunito Sans Condensed"/>
              </a:rPr>
              <a:t>Excel cleaning and analysis improved data quality by 22%.</a:t>
            </a:r>
          </a:p>
          <a:p>
            <a:pPr marL="669289" lvl="1" indent="-334645" algn="just">
              <a:lnSpc>
                <a:spcPts val="4339"/>
              </a:lnSpc>
              <a:buFont typeface="Arial"/>
              <a:buChar char="•"/>
            </a:pPr>
            <a:r>
              <a:rPr lang="en-US" sz="3099" dirty="0">
                <a:solidFill>
                  <a:srgbClr val="000000"/>
                </a:solidFill>
                <a:latin typeface="Nunito Sans Condensed"/>
                <a:ea typeface="Nunito Sans Condensed"/>
                <a:cs typeface="Nunito Sans Condensed"/>
                <a:sym typeface="Nunito Sans Condensed"/>
              </a:rPr>
              <a:t>Dashboards provided actionable insights on sales.</a:t>
            </a:r>
          </a:p>
          <a:p>
            <a:pPr marL="669289" lvl="1" indent="-334645" algn="just">
              <a:lnSpc>
                <a:spcPts val="4339"/>
              </a:lnSpc>
              <a:buFont typeface="Arial"/>
              <a:buChar char="•"/>
            </a:pPr>
            <a:r>
              <a:rPr lang="en-US" sz="3099" dirty="0">
                <a:solidFill>
                  <a:srgbClr val="000000"/>
                </a:solidFill>
                <a:latin typeface="Nunito Sans Condensed"/>
                <a:ea typeface="Nunito Sans Condensed"/>
                <a:cs typeface="Nunito Sans Condensed"/>
                <a:sym typeface="Nunito Sans Condensed"/>
              </a:rPr>
              <a:t>Python model achieved 99% accuracy in predicting sales.</a:t>
            </a:r>
          </a:p>
          <a:p>
            <a:pPr algn="just">
              <a:lnSpc>
                <a:spcPts val="4339"/>
              </a:lnSpc>
              <a:spcBef>
                <a:spcPct val="0"/>
              </a:spcBef>
            </a:pPr>
            <a:endParaRPr lang="en-US" sz="3099" dirty="0">
              <a:solidFill>
                <a:srgbClr val="000000"/>
              </a:solidFill>
              <a:latin typeface="Nunito Sans Condensed"/>
              <a:ea typeface="Nunito Sans Condensed"/>
              <a:cs typeface="Nunito Sans Condensed"/>
              <a:sym typeface="Nunito Sans Condensed"/>
            </a:endParaRPr>
          </a:p>
        </p:txBody>
      </p:sp>
      <p:sp>
        <p:nvSpPr>
          <p:cNvPr id="8" name="Freeform 8"/>
          <p:cNvSpPr/>
          <p:nvPr/>
        </p:nvSpPr>
        <p:spPr>
          <a:xfrm>
            <a:off x="15735226" y="-1653048"/>
            <a:ext cx="3884681" cy="3884681"/>
          </a:xfrm>
          <a:custGeom>
            <a:avLst/>
            <a:gdLst/>
            <a:ahLst/>
            <a:cxnLst/>
            <a:rect l="l" t="t" r="r" b="b"/>
            <a:pathLst>
              <a:path w="3884681" h="3884681">
                <a:moveTo>
                  <a:pt x="0" y="0"/>
                </a:moveTo>
                <a:lnTo>
                  <a:pt x="3884681" y="0"/>
                </a:lnTo>
                <a:lnTo>
                  <a:pt x="3884681" y="3884681"/>
                </a:lnTo>
                <a:lnTo>
                  <a:pt x="0" y="388468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9" name="Freeform 9"/>
          <p:cNvSpPr/>
          <p:nvPr/>
        </p:nvSpPr>
        <p:spPr>
          <a:xfrm>
            <a:off x="-254567" y="-78450"/>
            <a:ext cx="2143505" cy="2143505"/>
          </a:xfrm>
          <a:custGeom>
            <a:avLst/>
            <a:gdLst/>
            <a:ahLst/>
            <a:cxnLst/>
            <a:rect l="l" t="t" r="r" b="b"/>
            <a:pathLst>
              <a:path w="2143505" h="2143505">
                <a:moveTo>
                  <a:pt x="0" y="0"/>
                </a:moveTo>
                <a:lnTo>
                  <a:pt x="2143505" y="0"/>
                </a:lnTo>
                <a:lnTo>
                  <a:pt x="2143505" y="2143505"/>
                </a:lnTo>
                <a:lnTo>
                  <a:pt x="0" y="214350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0" name="Freeform 10"/>
          <p:cNvSpPr/>
          <p:nvPr/>
        </p:nvSpPr>
        <p:spPr>
          <a:xfrm rot="-10800000">
            <a:off x="7132987" y="-259192"/>
            <a:ext cx="4321546" cy="1096969"/>
          </a:xfrm>
          <a:custGeom>
            <a:avLst/>
            <a:gdLst/>
            <a:ahLst/>
            <a:cxnLst/>
            <a:rect l="l" t="t" r="r" b="b"/>
            <a:pathLst>
              <a:path w="4321546" h="1096969">
                <a:moveTo>
                  <a:pt x="0" y="0"/>
                </a:moveTo>
                <a:lnTo>
                  <a:pt x="4321546" y="0"/>
                </a:lnTo>
                <a:lnTo>
                  <a:pt x="4321546" y="1096969"/>
                </a:lnTo>
                <a:lnTo>
                  <a:pt x="0" y="109696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IN"/>
          </a:p>
        </p:txBody>
      </p:sp>
      <p:grpSp>
        <p:nvGrpSpPr>
          <p:cNvPr id="11" name="Group 11"/>
          <p:cNvGrpSpPr/>
          <p:nvPr/>
        </p:nvGrpSpPr>
        <p:grpSpPr>
          <a:xfrm>
            <a:off x="-555030" y="9642030"/>
            <a:ext cx="19398061" cy="1289940"/>
            <a:chOff x="0" y="0"/>
            <a:chExt cx="5108954" cy="339737"/>
          </a:xfrm>
        </p:grpSpPr>
        <p:sp>
          <p:nvSpPr>
            <p:cNvPr id="12" name="Freeform 12"/>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3" name="TextBox 13"/>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78535" y="3978328"/>
            <a:ext cx="4447317" cy="4463548"/>
          </a:xfrm>
          <a:custGeom>
            <a:avLst/>
            <a:gdLst/>
            <a:ahLst/>
            <a:cxnLst/>
            <a:rect l="l" t="t" r="r" b="b"/>
            <a:pathLst>
              <a:path w="4447317" h="4463548">
                <a:moveTo>
                  <a:pt x="0" y="0"/>
                </a:moveTo>
                <a:lnTo>
                  <a:pt x="4447316" y="0"/>
                </a:lnTo>
                <a:lnTo>
                  <a:pt x="4447316" y="4463548"/>
                </a:lnTo>
                <a:lnTo>
                  <a:pt x="0" y="44635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grpSp>
        <p:nvGrpSpPr>
          <p:cNvPr id="3" name="Group 3"/>
          <p:cNvGrpSpPr/>
          <p:nvPr/>
        </p:nvGrpSpPr>
        <p:grpSpPr>
          <a:xfrm>
            <a:off x="10373033" y="1637439"/>
            <a:ext cx="6886267" cy="7775455"/>
            <a:chOff x="0" y="0"/>
            <a:chExt cx="1813667" cy="1792115"/>
          </a:xfrm>
        </p:grpSpPr>
        <p:sp>
          <p:nvSpPr>
            <p:cNvPr id="4" name="Freeform 4"/>
            <p:cNvSpPr/>
            <p:nvPr/>
          </p:nvSpPr>
          <p:spPr>
            <a:xfrm>
              <a:off x="0" y="0"/>
              <a:ext cx="1813667" cy="1792115"/>
            </a:xfrm>
            <a:custGeom>
              <a:avLst/>
              <a:gdLst/>
              <a:ahLst/>
              <a:cxnLst/>
              <a:rect l="l" t="t" r="r" b="b"/>
              <a:pathLst>
                <a:path w="1813667" h="1792115">
                  <a:moveTo>
                    <a:pt x="78698" y="0"/>
                  </a:moveTo>
                  <a:lnTo>
                    <a:pt x="1734969" y="0"/>
                  </a:lnTo>
                  <a:cubicBezTo>
                    <a:pt x="1778433" y="0"/>
                    <a:pt x="1813667" y="35234"/>
                    <a:pt x="1813667" y="78698"/>
                  </a:cubicBezTo>
                  <a:lnTo>
                    <a:pt x="1813667" y="1713417"/>
                  </a:lnTo>
                  <a:cubicBezTo>
                    <a:pt x="1813667" y="1756881"/>
                    <a:pt x="1778433" y="1792115"/>
                    <a:pt x="1734969" y="1792115"/>
                  </a:cubicBezTo>
                  <a:lnTo>
                    <a:pt x="78698" y="1792115"/>
                  </a:lnTo>
                  <a:cubicBezTo>
                    <a:pt x="35234" y="1792115"/>
                    <a:pt x="0" y="1756881"/>
                    <a:pt x="0" y="1713417"/>
                  </a:cubicBezTo>
                  <a:lnTo>
                    <a:pt x="0" y="78698"/>
                  </a:lnTo>
                  <a:cubicBezTo>
                    <a:pt x="0" y="35234"/>
                    <a:pt x="35234" y="0"/>
                    <a:pt x="78698" y="0"/>
                  </a:cubicBezTo>
                  <a:close/>
                </a:path>
              </a:pathLst>
            </a:custGeom>
            <a:solidFill>
              <a:srgbClr val="D9D9D9"/>
            </a:solidFill>
          </p:spPr>
          <p:txBody>
            <a:bodyPr/>
            <a:lstStyle/>
            <a:p>
              <a:endParaRPr lang="en-IN"/>
            </a:p>
          </p:txBody>
        </p:sp>
        <p:sp>
          <p:nvSpPr>
            <p:cNvPr id="5" name="TextBox 5"/>
            <p:cNvSpPr txBox="1"/>
            <p:nvPr/>
          </p:nvSpPr>
          <p:spPr>
            <a:xfrm>
              <a:off x="0" y="-38100"/>
              <a:ext cx="1813667" cy="183021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001487" y="1296620"/>
            <a:ext cx="8744090" cy="1985010"/>
          </a:xfrm>
          <a:prstGeom prst="rect">
            <a:avLst/>
          </a:prstGeom>
        </p:spPr>
        <p:txBody>
          <a:bodyPr lIns="0" tIns="0" rIns="0" bIns="0" rtlCol="0" anchor="t">
            <a:spAutoFit/>
          </a:bodyPr>
          <a:lstStyle/>
          <a:p>
            <a:pPr algn="l">
              <a:lnSpc>
                <a:spcPts val="7769"/>
              </a:lnSpc>
            </a:pPr>
            <a:r>
              <a:rPr lang="en-US" sz="6999" spc="-20" dirty="0">
                <a:latin typeface="Gagalin"/>
                <a:ea typeface="Gagalin"/>
                <a:cs typeface="Gagalin"/>
                <a:sym typeface="Gagalin"/>
              </a:rPr>
              <a:t>BUSINESS RECOMMENDATIONS</a:t>
            </a:r>
          </a:p>
        </p:txBody>
      </p:sp>
      <p:sp>
        <p:nvSpPr>
          <p:cNvPr id="7" name="TextBox 7"/>
          <p:cNvSpPr txBox="1"/>
          <p:nvPr/>
        </p:nvSpPr>
        <p:spPr>
          <a:xfrm>
            <a:off x="10987155" y="2062751"/>
            <a:ext cx="5658024" cy="5968557"/>
          </a:xfrm>
          <a:prstGeom prst="rect">
            <a:avLst/>
          </a:prstGeom>
        </p:spPr>
        <p:txBody>
          <a:bodyPr lIns="0" tIns="0" rIns="0" bIns="0" rtlCol="0" anchor="t">
            <a:spAutoFit/>
          </a:bodyPr>
          <a:lstStyle/>
          <a:p>
            <a:pPr marL="932910" lvl="1" indent="-571500">
              <a:lnSpc>
                <a:spcPts val="4687"/>
              </a:lnSpc>
              <a:buFont typeface="Arial" panose="020B0604020202020204" pitchFamily="34" charset="0"/>
              <a:buChar char="•"/>
            </a:pPr>
            <a:r>
              <a:rPr lang="en-US" sz="2400" dirty="0">
                <a:solidFill>
                  <a:schemeClr val="bg1"/>
                </a:solidFill>
              </a:rPr>
              <a:t>Since retailers have distinct regional and sales channel strengths, Adidas should customize the product mix for each.</a:t>
            </a:r>
            <a:endParaRPr lang="en-US" sz="2400" dirty="0">
              <a:solidFill>
                <a:schemeClr val="bg1"/>
              </a:solidFill>
              <a:latin typeface="Nunito Sans Condensed"/>
              <a:sym typeface="Nunito Sans Condensed"/>
            </a:endParaRPr>
          </a:p>
          <a:p>
            <a:pPr marL="932910" lvl="1" indent="-571500">
              <a:lnSpc>
                <a:spcPts val="4687"/>
              </a:lnSpc>
              <a:buFont typeface="Arial" panose="020B0604020202020204" pitchFamily="34" charset="0"/>
              <a:buChar char="•"/>
            </a:pPr>
            <a:r>
              <a:rPr lang="en-US" sz="2400" dirty="0">
                <a:solidFill>
                  <a:schemeClr val="bg1"/>
                </a:solidFill>
              </a:rPr>
              <a:t>Launch location-based marketing campaigns that align with each retailer's regional dominance.</a:t>
            </a:r>
          </a:p>
          <a:p>
            <a:pPr marL="932910" lvl="1" indent="-571500">
              <a:lnSpc>
                <a:spcPts val="4687"/>
              </a:lnSpc>
              <a:buFont typeface="Arial" panose="020B0604020202020204" pitchFamily="34" charset="0"/>
              <a:buChar char="•"/>
            </a:pPr>
            <a:r>
              <a:rPr lang="en-US" sz="2400" dirty="0">
                <a:solidFill>
                  <a:schemeClr val="bg1"/>
                </a:solidFill>
              </a:rPr>
              <a:t>Conduct a deep-dive analysis into the factors that caused the sales drop in October 2020.</a:t>
            </a:r>
            <a:endParaRPr lang="en-US" sz="2400" dirty="0">
              <a:solidFill>
                <a:schemeClr val="bg1"/>
              </a:solidFill>
              <a:latin typeface="Nunito Sans Condensed"/>
              <a:ea typeface="Nunito Sans Condensed"/>
              <a:cs typeface="Nunito Sans Condensed"/>
              <a:sym typeface="Nunito Sans Condensed"/>
            </a:endParaRPr>
          </a:p>
        </p:txBody>
      </p:sp>
      <p:sp>
        <p:nvSpPr>
          <p:cNvPr id="8" name="Freeform 8"/>
          <p:cNvSpPr/>
          <p:nvPr/>
        </p:nvSpPr>
        <p:spPr>
          <a:xfrm>
            <a:off x="-206374" y="-171978"/>
            <a:ext cx="2207861" cy="2207861"/>
          </a:xfrm>
          <a:custGeom>
            <a:avLst/>
            <a:gdLst/>
            <a:ahLst/>
            <a:cxnLst/>
            <a:rect l="l" t="t" r="r" b="b"/>
            <a:pathLst>
              <a:path w="2207861" h="2207861">
                <a:moveTo>
                  <a:pt x="0" y="0"/>
                </a:moveTo>
                <a:lnTo>
                  <a:pt x="2207861" y="0"/>
                </a:lnTo>
                <a:lnTo>
                  <a:pt x="2207861" y="2207860"/>
                </a:lnTo>
                <a:lnTo>
                  <a:pt x="0" y="22078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9" name="Freeform 9"/>
          <p:cNvSpPr/>
          <p:nvPr/>
        </p:nvSpPr>
        <p:spPr>
          <a:xfrm>
            <a:off x="-1792632" y="4295721"/>
            <a:ext cx="3585264" cy="3585264"/>
          </a:xfrm>
          <a:custGeom>
            <a:avLst/>
            <a:gdLst/>
            <a:ahLst/>
            <a:cxnLst/>
            <a:rect l="l" t="t" r="r" b="b"/>
            <a:pathLst>
              <a:path w="3585264" h="3585264">
                <a:moveTo>
                  <a:pt x="0" y="0"/>
                </a:moveTo>
                <a:lnTo>
                  <a:pt x="3585264" y="0"/>
                </a:lnTo>
                <a:lnTo>
                  <a:pt x="3585264" y="3585264"/>
                </a:lnTo>
                <a:lnTo>
                  <a:pt x="0" y="358526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0" name="Freeform 10"/>
          <p:cNvSpPr/>
          <p:nvPr/>
        </p:nvSpPr>
        <p:spPr>
          <a:xfrm>
            <a:off x="13085439" y="874106"/>
            <a:ext cx="1461456" cy="365364"/>
          </a:xfrm>
          <a:custGeom>
            <a:avLst/>
            <a:gdLst/>
            <a:ahLst/>
            <a:cxnLst/>
            <a:rect l="l" t="t" r="r" b="b"/>
            <a:pathLst>
              <a:path w="1461456" h="365364">
                <a:moveTo>
                  <a:pt x="0" y="0"/>
                </a:moveTo>
                <a:lnTo>
                  <a:pt x="1461456" y="0"/>
                </a:lnTo>
                <a:lnTo>
                  <a:pt x="1461456" y="365364"/>
                </a:lnTo>
                <a:lnTo>
                  <a:pt x="0" y="36536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IN"/>
          </a:p>
        </p:txBody>
      </p:sp>
      <p:grpSp>
        <p:nvGrpSpPr>
          <p:cNvPr id="11" name="Group 11"/>
          <p:cNvGrpSpPr/>
          <p:nvPr/>
        </p:nvGrpSpPr>
        <p:grpSpPr>
          <a:xfrm>
            <a:off x="-564555" y="9642030"/>
            <a:ext cx="19398061" cy="1289940"/>
            <a:chOff x="0" y="0"/>
            <a:chExt cx="5108954" cy="339737"/>
          </a:xfrm>
        </p:grpSpPr>
        <p:sp>
          <p:nvSpPr>
            <p:cNvPr id="12" name="Freeform 12"/>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3" name="TextBox 13"/>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81134" y="2913074"/>
            <a:ext cx="10525732" cy="5418076"/>
            <a:chOff x="0" y="0"/>
            <a:chExt cx="2772209" cy="1426983"/>
          </a:xfrm>
        </p:grpSpPr>
        <p:sp>
          <p:nvSpPr>
            <p:cNvPr id="3" name="Freeform 3"/>
            <p:cNvSpPr/>
            <p:nvPr/>
          </p:nvSpPr>
          <p:spPr>
            <a:xfrm>
              <a:off x="0" y="0"/>
              <a:ext cx="2772209" cy="1426983"/>
            </a:xfrm>
            <a:custGeom>
              <a:avLst/>
              <a:gdLst/>
              <a:ahLst/>
              <a:cxnLst/>
              <a:rect l="l" t="t" r="r" b="b"/>
              <a:pathLst>
                <a:path w="2772209" h="1426983">
                  <a:moveTo>
                    <a:pt x="51487" y="0"/>
                  </a:moveTo>
                  <a:lnTo>
                    <a:pt x="2720722" y="0"/>
                  </a:lnTo>
                  <a:cubicBezTo>
                    <a:pt x="2734377" y="0"/>
                    <a:pt x="2747473" y="5424"/>
                    <a:pt x="2757129" y="15080"/>
                  </a:cubicBezTo>
                  <a:cubicBezTo>
                    <a:pt x="2766785" y="24736"/>
                    <a:pt x="2772209" y="37832"/>
                    <a:pt x="2772209" y="51487"/>
                  </a:cubicBezTo>
                  <a:lnTo>
                    <a:pt x="2772209" y="1375496"/>
                  </a:lnTo>
                  <a:cubicBezTo>
                    <a:pt x="2772209" y="1389151"/>
                    <a:pt x="2766785" y="1402247"/>
                    <a:pt x="2757129" y="1411903"/>
                  </a:cubicBezTo>
                  <a:cubicBezTo>
                    <a:pt x="2747473" y="1421558"/>
                    <a:pt x="2734377" y="1426983"/>
                    <a:pt x="2720722" y="1426983"/>
                  </a:cubicBezTo>
                  <a:lnTo>
                    <a:pt x="51487" y="1426983"/>
                  </a:lnTo>
                  <a:cubicBezTo>
                    <a:pt x="37832" y="1426983"/>
                    <a:pt x="24736" y="1421558"/>
                    <a:pt x="15080" y="1411903"/>
                  </a:cubicBezTo>
                  <a:cubicBezTo>
                    <a:pt x="5424" y="1402247"/>
                    <a:pt x="0" y="1389151"/>
                    <a:pt x="0" y="1375496"/>
                  </a:cubicBezTo>
                  <a:lnTo>
                    <a:pt x="0" y="51487"/>
                  </a:lnTo>
                  <a:cubicBezTo>
                    <a:pt x="0" y="37832"/>
                    <a:pt x="5424" y="24736"/>
                    <a:pt x="15080" y="15080"/>
                  </a:cubicBezTo>
                  <a:cubicBezTo>
                    <a:pt x="24736" y="5424"/>
                    <a:pt x="37832" y="0"/>
                    <a:pt x="51487" y="0"/>
                  </a:cubicBezTo>
                  <a:close/>
                </a:path>
              </a:pathLst>
            </a:custGeom>
            <a:solidFill>
              <a:srgbClr val="D9D9D9"/>
            </a:solidFill>
          </p:spPr>
          <p:txBody>
            <a:bodyPr/>
            <a:lstStyle/>
            <a:p>
              <a:endParaRPr lang="en-IN"/>
            </a:p>
          </p:txBody>
        </p:sp>
        <p:sp>
          <p:nvSpPr>
            <p:cNvPr id="4" name="TextBox 4"/>
            <p:cNvSpPr txBox="1"/>
            <p:nvPr/>
          </p:nvSpPr>
          <p:spPr>
            <a:xfrm>
              <a:off x="0" y="-38100"/>
              <a:ext cx="2772209" cy="146508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82441" y="3356639"/>
            <a:ext cx="9323117" cy="4597349"/>
          </a:xfrm>
          <a:prstGeom prst="rect">
            <a:avLst/>
          </a:prstGeom>
        </p:spPr>
        <p:txBody>
          <a:bodyPr lIns="0" tIns="0" rIns="0" bIns="0" rtlCol="0" anchor="t">
            <a:spAutoFit/>
          </a:bodyPr>
          <a:lstStyle/>
          <a:p>
            <a:pPr marL="701225" lvl="1" indent="-350613" algn="just">
              <a:lnSpc>
                <a:spcPts val="4547"/>
              </a:lnSpc>
              <a:buFont typeface="Arial"/>
              <a:buChar char="•"/>
            </a:pPr>
            <a:r>
              <a:rPr lang="en-US" sz="3247" b="1" dirty="0">
                <a:solidFill>
                  <a:srgbClr val="000000"/>
                </a:solidFill>
                <a:latin typeface="Nunito Sans Condensed Bold"/>
                <a:ea typeface="Nunito Sans Condensed Bold"/>
                <a:cs typeface="Nunito Sans Condensed Bold"/>
                <a:sym typeface="Nunito Sans Condensed Bold"/>
              </a:rPr>
              <a:t>What worked well:</a:t>
            </a:r>
            <a:r>
              <a:rPr lang="en-US" sz="3247" dirty="0">
                <a:solidFill>
                  <a:srgbClr val="000000"/>
                </a:solidFill>
                <a:latin typeface="Nunito Sans Condensed"/>
                <a:ea typeface="Nunito Sans Condensed"/>
                <a:cs typeface="Nunito Sans Condensed"/>
                <a:sym typeface="Nunito Sans Condensed"/>
              </a:rPr>
              <a:t> Integration of </a:t>
            </a:r>
            <a:r>
              <a:rPr lang="en-US" sz="3247" dirty="0" err="1">
                <a:solidFill>
                  <a:srgbClr val="000000"/>
                </a:solidFill>
                <a:latin typeface="Nunito Sans Condensed"/>
                <a:ea typeface="Nunito Sans Condensed"/>
                <a:cs typeface="Nunito Sans Condensed"/>
                <a:sym typeface="Nunito Sans Condensed"/>
              </a:rPr>
              <a:t>Transfomed</a:t>
            </a:r>
            <a:r>
              <a:rPr lang="en-US" sz="3247" dirty="0">
                <a:solidFill>
                  <a:srgbClr val="000000"/>
                </a:solidFill>
                <a:latin typeface="Nunito Sans Condensed"/>
                <a:ea typeface="Nunito Sans Condensed"/>
                <a:cs typeface="Nunito Sans Condensed"/>
                <a:sym typeface="Nunito Sans Condensed"/>
              </a:rPr>
              <a:t> database from Excel to Python.</a:t>
            </a:r>
          </a:p>
          <a:p>
            <a:pPr marL="701225" lvl="1" indent="-350613" algn="just">
              <a:lnSpc>
                <a:spcPts val="4547"/>
              </a:lnSpc>
              <a:buFont typeface="Arial"/>
              <a:buChar char="•"/>
            </a:pPr>
            <a:r>
              <a:rPr lang="en-US" sz="3247" b="1" dirty="0">
                <a:solidFill>
                  <a:srgbClr val="000000"/>
                </a:solidFill>
                <a:latin typeface="Nunito Sans Condensed Bold"/>
                <a:ea typeface="Nunito Sans Condensed Bold"/>
                <a:cs typeface="Nunito Sans Condensed Bold"/>
                <a:sym typeface="Nunito Sans Condensed Bold"/>
              </a:rPr>
              <a:t>Future improvements: </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sym typeface="Nunito Sans Condensed Bold"/>
              </a:rPr>
              <a:t>Data can be completed in terms of geography and timing also including</a:t>
            </a: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3600" dirty="0">
                <a:solidFill>
                  <a:schemeClr val="bg1"/>
                </a:solidFill>
              </a:rPr>
              <a:t>additional data, such as marketing spend or competitor data, to enhance the analysis.</a:t>
            </a:r>
            <a:endParaRPr lang="en-US" sz="3247" dirty="0">
              <a:solidFill>
                <a:schemeClr val="bg1"/>
              </a:solidFill>
              <a:latin typeface="Nunito Sans Condensed"/>
              <a:sym typeface="Nunito Sans Condensed"/>
            </a:endParaRPr>
          </a:p>
          <a:p>
            <a:pPr marL="701225" lvl="1" indent="-350613" algn="just">
              <a:lnSpc>
                <a:spcPts val="4547"/>
              </a:lnSpc>
              <a:buFont typeface="Arial"/>
              <a:buChar char="•"/>
            </a:pPr>
            <a:r>
              <a:rPr lang="en-US" sz="3247" b="1" dirty="0">
                <a:solidFill>
                  <a:srgbClr val="000000"/>
                </a:solidFill>
                <a:latin typeface="Nunito Sans Condensed Bold"/>
                <a:ea typeface="Nunito Sans Condensed Bold"/>
                <a:cs typeface="Nunito Sans Condensed Bold"/>
                <a:sym typeface="Nunito Sans Condensed Bold"/>
              </a:rPr>
              <a:t>Possible Enhancements: </a:t>
            </a:r>
            <a:r>
              <a:rPr lang="en-US" sz="3247"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More interactive </a:t>
            </a:r>
            <a:r>
              <a:rPr lang="en-US" sz="3247"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dasboards</a:t>
            </a:r>
            <a:r>
              <a:rPr lang="en-US" sz="3247"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 using </a:t>
            </a:r>
            <a:r>
              <a:rPr lang="en-US" sz="3247"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PowerBI</a:t>
            </a:r>
            <a:r>
              <a:rPr lang="en-US" sz="3247" dirty="0">
                <a:solidFill>
                  <a:srgbClr val="000000"/>
                </a:solidFill>
                <a:latin typeface="Calibri" panose="020F0502020204030204" pitchFamily="34" charset="0"/>
                <a:ea typeface="Calibri" panose="020F0502020204030204" pitchFamily="34" charset="0"/>
                <a:cs typeface="Calibri" panose="020F0502020204030204" pitchFamily="34" charset="0"/>
                <a:sym typeface="Nunito Sans Condensed Bold"/>
              </a:rPr>
              <a:t>.</a:t>
            </a:r>
            <a:endParaRPr lang="en-US" sz="3247" dirty="0">
              <a:solidFill>
                <a:schemeClr val="bg1"/>
              </a:solidFill>
              <a:latin typeface="Calibri" panose="020F0502020204030204" pitchFamily="34" charset="0"/>
              <a:ea typeface="Calibri" panose="020F0502020204030204" pitchFamily="34" charset="0"/>
              <a:cs typeface="Calibri" panose="020F0502020204030204" pitchFamily="34" charset="0"/>
              <a:sym typeface="Nunito Sans Condensed"/>
            </a:endParaRPr>
          </a:p>
        </p:txBody>
      </p:sp>
      <p:sp>
        <p:nvSpPr>
          <p:cNvPr id="6" name="TextBox 6"/>
          <p:cNvSpPr txBox="1"/>
          <p:nvPr/>
        </p:nvSpPr>
        <p:spPr>
          <a:xfrm>
            <a:off x="5912489" y="1513868"/>
            <a:ext cx="6463023" cy="1003935"/>
          </a:xfrm>
          <a:prstGeom prst="rect">
            <a:avLst/>
          </a:prstGeom>
        </p:spPr>
        <p:txBody>
          <a:bodyPr lIns="0" tIns="0" rIns="0" bIns="0" rtlCol="0" anchor="t">
            <a:spAutoFit/>
          </a:bodyPr>
          <a:lstStyle/>
          <a:p>
            <a:pPr algn="ctr">
              <a:lnSpc>
                <a:spcPts val="7769"/>
              </a:lnSpc>
            </a:pPr>
            <a:r>
              <a:rPr lang="en-US" sz="6999" b="1" spc="-20">
                <a:solidFill>
                  <a:srgbClr val="000000"/>
                </a:solidFill>
                <a:latin typeface="Proxima Nova Condensed Bold"/>
                <a:ea typeface="Proxima Nova Condensed Bold"/>
                <a:cs typeface="Proxima Nova Condensed Bold"/>
                <a:sym typeface="Proxima Nova Condensed Bold"/>
              </a:rPr>
              <a:t>CONCLUSION</a:t>
            </a:r>
          </a:p>
        </p:txBody>
      </p:sp>
      <p:sp>
        <p:nvSpPr>
          <p:cNvPr id="7" name="Freeform 7"/>
          <p:cNvSpPr/>
          <p:nvPr/>
        </p:nvSpPr>
        <p:spPr>
          <a:xfrm>
            <a:off x="-2128590" y="-1713955"/>
            <a:ext cx="4893489" cy="4893489"/>
          </a:xfrm>
          <a:custGeom>
            <a:avLst/>
            <a:gdLst/>
            <a:ahLst/>
            <a:cxnLst/>
            <a:rect l="l" t="t" r="r" b="b"/>
            <a:pathLst>
              <a:path w="4893489" h="4893489">
                <a:moveTo>
                  <a:pt x="0" y="0"/>
                </a:moveTo>
                <a:lnTo>
                  <a:pt x="4893489" y="0"/>
                </a:lnTo>
                <a:lnTo>
                  <a:pt x="4893489" y="4893489"/>
                </a:lnTo>
                <a:lnTo>
                  <a:pt x="0" y="489348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8" name="Freeform 8"/>
          <p:cNvSpPr/>
          <p:nvPr/>
        </p:nvSpPr>
        <p:spPr>
          <a:xfrm>
            <a:off x="15521291" y="-1713955"/>
            <a:ext cx="4893489" cy="4893489"/>
          </a:xfrm>
          <a:custGeom>
            <a:avLst/>
            <a:gdLst/>
            <a:ahLst/>
            <a:cxnLst/>
            <a:rect l="l" t="t" r="r" b="b"/>
            <a:pathLst>
              <a:path w="4893489" h="4893489">
                <a:moveTo>
                  <a:pt x="0" y="0"/>
                </a:moveTo>
                <a:lnTo>
                  <a:pt x="4893489" y="0"/>
                </a:lnTo>
                <a:lnTo>
                  <a:pt x="4893489" y="4893489"/>
                </a:lnTo>
                <a:lnTo>
                  <a:pt x="0" y="489348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9" name="Freeform 9"/>
          <p:cNvSpPr/>
          <p:nvPr/>
        </p:nvSpPr>
        <p:spPr>
          <a:xfrm rot="-10800000">
            <a:off x="-862936" y="5073628"/>
            <a:ext cx="4321546" cy="1096969"/>
          </a:xfrm>
          <a:custGeom>
            <a:avLst/>
            <a:gdLst/>
            <a:ahLst/>
            <a:cxnLst/>
            <a:rect l="l" t="t" r="r" b="b"/>
            <a:pathLst>
              <a:path w="4321546" h="1096969">
                <a:moveTo>
                  <a:pt x="0" y="0"/>
                </a:moveTo>
                <a:lnTo>
                  <a:pt x="4321546" y="0"/>
                </a:lnTo>
                <a:lnTo>
                  <a:pt x="4321546" y="1096968"/>
                </a:lnTo>
                <a:lnTo>
                  <a:pt x="0" y="10969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10" name="Freeform 10"/>
          <p:cNvSpPr/>
          <p:nvPr/>
        </p:nvSpPr>
        <p:spPr>
          <a:xfrm rot="-10800000">
            <a:off x="14825966" y="5143500"/>
            <a:ext cx="4321546" cy="1096969"/>
          </a:xfrm>
          <a:custGeom>
            <a:avLst/>
            <a:gdLst/>
            <a:ahLst/>
            <a:cxnLst/>
            <a:rect l="l" t="t" r="r" b="b"/>
            <a:pathLst>
              <a:path w="4321546" h="1096969">
                <a:moveTo>
                  <a:pt x="0" y="0"/>
                </a:moveTo>
                <a:lnTo>
                  <a:pt x="4321546" y="0"/>
                </a:lnTo>
                <a:lnTo>
                  <a:pt x="4321546" y="1096969"/>
                </a:lnTo>
                <a:lnTo>
                  <a:pt x="0" y="109696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grpSp>
        <p:nvGrpSpPr>
          <p:cNvPr id="11" name="Group 11"/>
          <p:cNvGrpSpPr/>
          <p:nvPr/>
        </p:nvGrpSpPr>
        <p:grpSpPr>
          <a:xfrm>
            <a:off x="5647217" y="1721990"/>
            <a:ext cx="530542" cy="53054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2E2E"/>
            </a:solidFill>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110240" y="1721990"/>
            <a:ext cx="530542" cy="53054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62E2E"/>
            </a:solidFill>
          </p:spPr>
          <p:txBody>
            <a:bodyPr/>
            <a:lstStyle/>
            <a:p>
              <a:endParaRPr lang="en-I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64555" y="9642030"/>
            <a:ext cx="19398061" cy="1289940"/>
            <a:chOff x="0" y="0"/>
            <a:chExt cx="5108954" cy="339737"/>
          </a:xfrm>
        </p:grpSpPr>
        <p:sp>
          <p:nvSpPr>
            <p:cNvPr id="18" name="Freeform 18"/>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9" name="TextBox 19"/>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23406" y="2106767"/>
            <a:ext cx="5909636" cy="6423517"/>
          </a:xfrm>
          <a:custGeom>
            <a:avLst/>
            <a:gdLst/>
            <a:ahLst/>
            <a:cxnLst/>
            <a:rect l="l" t="t" r="r" b="b"/>
            <a:pathLst>
              <a:path w="5909636" h="6423517">
                <a:moveTo>
                  <a:pt x="0" y="0"/>
                </a:moveTo>
                <a:lnTo>
                  <a:pt x="5909636" y="0"/>
                </a:lnTo>
                <a:lnTo>
                  <a:pt x="5909636" y="6423517"/>
                </a:lnTo>
                <a:lnTo>
                  <a:pt x="0" y="64235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3" name="TextBox 3"/>
          <p:cNvSpPr txBox="1"/>
          <p:nvPr/>
        </p:nvSpPr>
        <p:spPr>
          <a:xfrm>
            <a:off x="1917117" y="3679948"/>
            <a:ext cx="7226883" cy="3753404"/>
          </a:xfrm>
          <a:prstGeom prst="rect">
            <a:avLst/>
          </a:prstGeom>
        </p:spPr>
        <p:txBody>
          <a:bodyPr lIns="0" tIns="0" rIns="0" bIns="0" rtlCol="0" anchor="t">
            <a:spAutoFit/>
          </a:bodyPr>
          <a:lstStyle/>
          <a:p>
            <a:pPr algn="l">
              <a:lnSpc>
                <a:spcPts val="14223"/>
              </a:lnSpc>
            </a:pPr>
            <a:r>
              <a:rPr lang="en-US" sz="15981" b="1" spc="-47" dirty="0">
                <a:solidFill>
                  <a:srgbClr val="C62E2E"/>
                </a:solidFill>
                <a:latin typeface="Proxima Nova Condensed Bold"/>
                <a:ea typeface="Proxima Nova Condensed Bold"/>
                <a:cs typeface="Proxima Nova Condensed Bold"/>
                <a:sym typeface="Proxima Nova Condensed Bold"/>
              </a:rPr>
              <a:t>THANK</a:t>
            </a:r>
            <a:r>
              <a:rPr lang="en-US" sz="15981" b="1" spc="-47" dirty="0">
                <a:solidFill>
                  <a:srgbClr val="000000"/>
                </a:solidFill>
                <a:latin typeface="Proxima Nova Condensed Bold"/>
                <a:ea typeface="Proxima Nova Condensed Bold"/>
                <a:cs typeface="Proxima Nova Condensed Bold"/>
                <a:sym typeface="Proxima Nova Condensed Bold"/>
              </a:rPr>
              <a:t> </a:t>
            </a:r>
            <a:r>
              <a:rPr lang="en-US" sz="15981" b="1" spc="-47" dirty="0">
                <a:latin typeface="Proxima Nova Condensed Bold"/>
                <a:ea typeface="Proxima Nova Condensed Bold"/>
                <a:cs typeface="Proxima Nova Condensed Bold"/>
                <a:sym typeface="Proxima Nova Condensed Bold"/>
              </a:rPr>
              <a:t>YOU</a:t>
            </a:r>
          </a:p>
        </p:txBody>
      </p:sp>
      <p:sp>
        <p:nvSpPr>
          <p:cNvPr id="4" name="Freeform 4"/>
          <p:cNvSpPr/>
          <p:nvPr/>
        </p:nvSpPr>
        <p:spPr>
          <a:xfrm>
            <a:off x="-254567" y="-309835"/>
            <a:ext cx="3088866" cy="3088866"/>
          </a:xfrm>
          <a:custGeom>
            <a:avLst/>
            <a:gdLst/>
            <a:ahLst/>
            <a:cxnLst/>
            <a:rect l="l" t="t" r="r" b="b"/>
            <a:pathLst>
              <a:path w="3088866" h="3088866">
                <a:moveTo>
                  <a:pt x="0" y="0"/>
                </a:moveTo>
                <a:lnTo>
                  <a:pt x="3088866" y="0"/>
                </a:lnTo>
                <a:lnTo>
                  <a:pt x="3088866" y="3088866"/>
                </a:lnTo>
                <a:lnTo>
                  <a:pt x="0" y="30888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5" name="Freeform 5"/>
          <p:cNvSpPr/>
          <p:nvPr/>
        </p:nvSpPr>
        <p:spPr>
          <a:xfrm>
            <a:off x="7711906" y="-1569748"/>
            <a:ext cx="3139497" cy="3139497"/>
          </a:xfrm>
          <a:custGeom>
            <a:avLst/>
            <a:gdLst/>
            <a:ahLst/>
            <a:cxnLst/>
            <a:rect l="l" t="t" r="r" b="b"/>
            <a:pathLst>
              <a:path w="3139497" h="3139497">
                <a:moveTo>
                  <a:pt x="0" y="0"/>
                </a:moveTo>
                <a:lnTo>
                  <a:pt x="3139496" y="0"/>
                </a:lnTo>
                <a:lnTo>
                  <a:pt x="3139496" y="3139496"/>
                </a:lnTo>
                <a:lnTo>
                  <a:pt x="0" y="313949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6" name="Freeform 6"/>
          <p:cNvSpPr/>
          <p:nvPr/>
        </p:nvSpPr>
        <p:spPr>
          <a:xfrm>
            <a:off x="5702815" y="5318526"/>
            <a:ext cx="1993491" cy="498373"/>
          </a:xfrm>
          <a:custGeom>
            <a:avLst/>
            <a:gdLst/>
            <a:ahLst/>
            <a:cxnLst/>
            <a:rect l="l" t="t" r="r" b="b"/>
            <a:pathLst>
              <a:path w="1993491" h="498373">
                <a:moveTo>
                  <a:pt x="0" y="0"/>
                </a:moveTo>
                <a:lnTo>
                  <a:pt x="1993491" y="0"/>
                </a:lnTo>
                <a:lnTo>
                  <a:pt x="1993491" y="498372"/>
                </a:lnTo>
                <a:lnTo>
                  <a:pt x="0" y="49837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IN"/>
          </a:p>
        </p:txBody>
      </p:sp>
      <p:sp>
        <p:nvSpPr>
          <p:cNvPr id="7" name="Freeform 7"/>
          <p:cNvSpPr/>
          <p:nvPr/>
        </p:nvSpPr>
        <p:spPr>
          <a:xfrm flipH="1">
            <a:off x="15390418" y="-231054"/>
            <a:ext cx="3088866" cy="3088866"/>
          </a:xfrm>
          <a:custGeom>
            <a:avLst/>
            <a:gdLst/>
            <a:ahLst/>
            <a:cxnLst/>
            <a:rect l="l" t="t" r="r" b="b"/>
            <a:pathLst>
              <a:path w="3088866" h="3088866">
                <a:moveTo>
                  <a:pt x="3088867" y="0"/>
                </a:moveTo>
                <a:lnTo>
                  <a:pt x="0" y="0"/>
                </a:lnTo>
                <a:lnTo>
                  <a:pt x="0" y="3088867"/>
                </a:lnTo>
                <a:lnTo>
                  <a:pt x="3088867" y="3088867"/>
                </a:lnTo>
                <a:lnTo>
                  <a:pt x="3088867"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en-IN"/>
          </a:p>
        </p:txBody>
      </p:sp>
      <p:grpSp>
        <p:nvGrpSpPr>
          <p:cNvPr id="8" name="Group 8"/>
          <p:cNvGrpSpPr/>
          <p:nvPr/>
        </p:nvGrpSpPr>
        <p:grpSpPr>
          <a:xfrm>
            <a:off x="-564555" y="9642030"/>
            <a:ext cx="19398061" cy="1289940"/>
            <a:chOff x="0" y="0"/>
            <a:chExt cx="5108954" cy="339737"/>
          </a:xfrm>
        </p:grpSpPr>
        <p:sp>
          <p:nvSpPr>
            <p:cNvPr id="9" name="Freeform 9"/>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0" name="TextBox 10"/>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8539" y="3114204"/>
            <a:ext cx="2855239" cy="832556"/>
            <a:chOff x="0" y="0"/>
            <a:chExt cx="1393742" cy="406400"/>
          </a:xfrm>
        </p:grpSpPr>
        <p:sp>
          <p:nvSpPr>
            <p:cNvPr id="3" name="Freeform 3"/>
            <p:cNvSpPr/>
            <p:nvPr/>
          </p:nvSpPr>
          <p:spPr>
            <a:xfrm>
              <a:off x="0" y="0"/>
              <a:ext cx="1393742" cy="406400"/>
            </a:xfrm>
            <a:custGeom>
              <a:avLst/>
              <a:gdLst/>
              <a:ahLst/>
              <a:cxnLst/>
              <a:rect l="l" t="t" r="r" b="b"/>
              <a:pathLst>
                <a:path w="1393742" h="406400">
                  <a:moveTo>
                    <a:pt x="1190542" y="0"/>
                  </a:moveTo>
                  <a:cubicBezTo>
                    <a:pt x="1302767" y="0"/>
                    <a:pt x="1393742" y="90976"/>
                    <a:pt x="1393742" y="203200"/>
                  </a:cubicBezTo>
                  <a:cubicBezTo>
                    <a:pt x="1393742" y="315424"/>
                    <a:pt x="1302767" y="406400"/>
                    <a:pt x="1190542" y="406400"/>
                  </a:cubicBezTo>
                  <a:lnTo>
                    <a:pt x="203200" y="406400"/>
                  </a:lnTo>
                  <a:cubicBezTo>
                    <a:pt x="90976" y="406400"/>
                    <a:pt x="0" y="315424"/>
                    <a:pt x="0" y="203200"/>
                  </a:cubicBezTo>
                  <a:cubicBezTo>
                    <a:pt x="0" y="90976"/>
                    <a:pt x="90976" y="0"/>
                    <a:pt x="203200" y="0"/>
                  </a:cubicBezTo>
                  <a:close/>
                </a:path>
              </a:pathLst>
            </a:custGeom>
            <a:solidFill>
              <a:srgbClr val="042E57"/>
            </a:solidFill>
            <a:ln cap="sq">
              <a:noFill/>
              <a:prstDash val="solid"/>
              <a:miter/>
            </a:ln>
          </p:spPr>
          <p:txBody>
            <a:bodyPr/>
            <a:lstStyle/>
            <a:p>
              <a:endParaRPr lang="en-IN"/>
            </a:p>
          </p:txBody>
        </p:sp>
        <p:sp>
          <p:nvSpPr>
            <p:cNvPr id="4" name="TextBox 4"/>
            <p:cNvSpPr txBox="1"/>
            <p:nvPr/>
          </p:nvSpPr>
          <p:spPr>
            <a:xfrm>
              <a:off x="0" y="76200"/>
              <a:ext cx="1393742" cy="330200"/>
            </a:xfrm>
            <a:prstGeom prst="rect">
              <a:avLst/>
            </a:prstGeom>
          </p:spPr>
          <p:txBody>
            <a:bodyPr lIns="50800" tIns="50800" rIns="50800" bIns="50800" rtlCol="0" anchor="ctr"/>
            <a:lstStyle/>
            <a:p>
              <a:pPr algn="ctr">
                <a:lnSpc>
                  <a:spcPts val="1462"/>
                </a:lnSpc>
              </a:pPr>
              <a:endParaRPr/>
            </a:p>
          </p:txBody>
        </p:sp>
      </p:grpSp>
      <p:sp>
        <p:nvSpPr>
          <p:cNvPr id="8" name="Freeform 8"/>
          <p:cNvSpPr/>
          <p:nvPr/>
        </p:nvSpPr>
        <p:spPr>
          <a:xfrm>
            <a:off x="11511625" y="3406681"/>
            <a:ext cx="6088307" cy="4992412"/>
          </a:xfrm>
          <a:custGeom>
            <a:avLst/>
            <a:gdLst/>
            <a:ahLst/>
            <a:cxnLst/>
            <a:rect l="l" t="t" r="r" b="b"/>
            <a:pathLst>
              <a:path w="6088307" h="4992412">
                <a:moveTo>
                  <a:pt x="0" y="0"/>
                </a:moveTo>
                <a:lnTo>
                  <a:pt x="6088308" y="0"/>
                </a:lnTo>
                <a:lnTo>
                  <a:pt x="6088308" y="4992412"/>
                </a:lnTo>
                <a:lnTo>
                  <a:pt x="0" y="49924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9" name="TextBox 9"/>
          <p:cNvSpPr txBox="1"/>
          <p:nvPr/>
        </p:nvSpPr>
        <p:spPr>
          <a:xfrm>
            <a:off x="1524000" y="3257608"/>
            <a:ext cx="2219387" cy="480227"/>
          </a:xfrm>
          <a:prstGeom prst="rect">
            <a:avLst/>
          </a:prstGeom>
        </p:spPr>
        <p:txBody>
          <a:bodyPr lIns="0" tIns="0" rIns="0" bIns="0" rtlCol="0" anchor="t">
            <a:spAutoFit/>
          </a:bodyPr>
          <a:lstStyle/>
          <a:p>
            <a:pPr algn="ctr">
              <a:lnSpc>
                <a:spcPts val="3980"/>
              </a:lnSpc>
            </a:pPr>
            <a:r>
              <a:rPr lang="en-US" sz="2843" b="1" dirty="0">
                <a:solidFill>
                  <a:srgbClr val="FFFFFF"/>
                </a:solidFill>
                <a:latin typeface="DM Sans Bold"/>
                <a:ea typeface="DM Sans Bold"/>
                <a:cs typeface="DM Sans Bold"/>
                <a:sym typeface="DM Sans Bold"/>
              </a:rPr>
              <a:t>OBJECTIVE</a:t>
            </a:r>
          </a:p>
        </p:txBody>
      </p:sp>
      <p:sp>
        <p:nvSpPr>
          <p:cNvPr id="10" name="TextBox 10"/>
          <p:cNvSpPr txBox="1"/>
          <p:nvPr/>
        </p:nvSpPr>
        <p:spPr>
          <a:xfrm>
            <a:off x="1067471" y="4554839"/>
            <a:ext cx="8762999" cy="3455626"/>
          </a:xfrm>
          <a:prstGeom prst="rect">
            <a:avLst/>
          </a:prstGeom>
        </p:spPr>
        <p:txBody>
          <a:bodyPr wrap="square" lIns="0" tIns="0" rIns="0" bIns="0" rtlCol="0" anchor="t">
            <a:spAutoFit/>
          </a:bodyPr>
          <a:lstStyle/>
          <a:p>
            <a:r>
              <a:rPr lang="en-US" sz="2800" dirty="0"/>
              <a:t>The goal of this project is to analyze Adidas sales performance to uncover key trends and business insights. The analysis focuses on understanding product popularity, retailer performance, and geographical sales patterns. By examining sales methods and their correlation to profitability, the project provides a comprehensive view of the company's performance.</a:t>
            </a:r>
          </a:p>
          <a:p>
            <a:pPr algn="just">
              <a:lnSpc>
                <a:spcPts val="3560"/>
              </a:lnSpc>
            </a:pPr>
            <a:endParaRPr lang="en-US" sz="2543" dirty="0">
              <a:latin typeface="DM Sans"/>
              <a:ea typeface="DM Sans"/>
              <a:cs typeface="DM Sans"/>
              <a:sym typeface="DM Sans"/>
            </a:endParaRPr>
          </a:p>
        </p:txBody>
      </p:sp>
      <p:sp>
        <p:nvSpPr>
          <p:cNvPr id="13" name="TextBox 13"/>
          <p:cNvSpPr txBox="1"/>
          <p:nvPr/>
        </p:nvSpPr>
        <p:spPr>
          <a:xfrm>
            <a:off x="6135477" y="1260090"/>
            <a:ext cx="7259161" cy="908007"/>
          </a:xfrm>
          <a:prstGeom prst="rect">
            <a:avLst/>
          </a:prstGeom>
        </p:spPr>
        <p:txBody>
          <a:bodyPr lIns="0" tIns="0" rIns="0" bIns="0" rtlCol="0" anchor="t">
            <a:spAutoFit/>
          </a:bodyPr>
          <a:lstStyle/>
          <a:p>
            <a:pPr algn="l">
              <a:lnSpc>
                <a:spcPts val="6873"/>
              </a:lnSpc>
            </a:pPr>
            <a:r>
              <a:rPr lang="en-US" sz="6873" dirty="0">
                <a:latin typeface="Gagalin"/>
                <a:ea typeface="Gagalin"/>
                <a:cs typeface="Gagalin"/>
                <a:sym typeface="Gagalin"/>
              </a:rPr>
              <a:t>PROJECT OVERVIEW</a:t>
            </a:r>
          </a:p>
        </p:txBody>
      </p:sp>
      <p:grpSp>
        <p:nvGrpSpPr>
          <p:cNvPr id="14" name="Group 14"/>
          <p:cNvGrpSpPr/>
          <p:nvPr/>
        </p:nvGrpSpPr>
        <p:grpSpPr>
          <a:xfrm>
            <a:off x="-555030" y="9642030"/>
            <a:ext cx="19398061" cy="1289940"/>
            <a:chOff x="0" y="0"/>
            <a:chExt cx="5108954" cy="339737"/>
          </a:xfrm>
        </p:grpSpPr>
        <p:sp>
          <p:nvSpPr>
            <p:cNvPr id="15" name="Freeform 15"/>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6" name="TextBox 16"/>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flipH="1" flipV="1">
            <a:off x="0" y="-571061"/>
            <a:ext cx="4019189" cy="4404661"/>
          </a:xfrm>
          <a:custGeom>
            <a:avLst/>
            <a:gdLst/>
            <a:ahLst/>
            <a:cxnLst/>
            <a:rect l="l" t="t" r="r" b="b"/>
            <a:pathLst>
              <a:path w="4019189" h="4404661">
                <a:moveTo>
                  <a:pt x="4019189" y="4404662"/>
                </a:moveTo>
                <a:lnTo>
                  <a:pt x="0" y="4404662"/>
                </a:lnTo>
                <a:lnTo>
                  <a:pt x="0" y="0"/>
                </a:lnTo>
                <a:lnTo>
                  <a:pt x="4019189" y="0"/>
                </a:lnTo>
                <a:lnTo>
                  <a:pt x="4019189" y="4404662"/>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18" name="Freeform 18"/>
          <p:cNvSpPr/>
          <p:nvPr/>
        </p:nvSpPr>
        <p:spPr>
          <a:xfrm>
            <a:off x="8248866" y="-2003683"/>
            <a:ext cx="3032383" cy="3032383"/>
          </a:xfrm>
          <a:custGeom>
            <a:avLst/>
            <a:gdLst/>
            <a:ahLst/>
            <a:cxnLst/>
            <a:rect l="l" t="t" r="r" b="b"/>
            <a:pathLst>
              <a:path w="3032383" h="3032383">
                <a:moveTo>
                  <a:pt x="0" y="0"/>
                </a:moveTo>
                <a:lnTo>
                  <a:pt x="3032383" y="0"/>
                </a:lnTo>
                <a:lnTo>
                  <a:pt x="3032383" y="3032383"/>
                </a:lnTo>
                <a:lnTo>
                  <a:pt x="0" y="303238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9" name="Freeform 19"/>
          <p:cNvSpPr/>
          <p:nvPr/>
        </p:nvSpPr>
        <p:spPr>
          <a:xfrm flipH="1">
            <a:off x="16396178" y="-101270"/>
            <a:ext cx="1971783" cy="1971783"/>
          </a:xfrm>
          <a:custGeom>
            <a:avLst/>
            <a:gdLst/>
            <a:ahLst/>
            <a:cxnLst/>
            <a:rect l="l" t="t" r="r" b="b"/>
            <a:pathLst>
              <a:path w="1971783" h="1971783">
                <a:moveTo>
                  <a:pt x="1971784" y="0"/>
                </a:moveTo>
                <a:lnTo>
                  <a:pt x="0" y="0"/>
                </a:lnTo>
                <a:lnTo>
                  <a:pt x="0" y="1971783"/>
                </a:lnTo>
                <a:lnTo>
                  <a:pt x="1971784" y="1971783"/>
                </a:lnTo>
                <a:lnTo>
                  <a:pt x="1971784"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4740E-53A8-78DC-A70D-87BCC31BA708}"/>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F652C59F-BF8B-95DF-614D-23B411D14A6B}"/>
              </a:ext>
            </a:extLst>
          </p:cNvPr>
          <p:cNvGrpSpPr/>
          <p:nvPr/>
        </p:nvGrpSpPr>
        <p:grpSpPr>
          <a:xfrm>
            <a:off x="1219200" y="2492245"/>
            <a:ext cx="3136044" cy="914436"/>
            <a:chOff x="0" y="0"/>
            <a:chExt cx="1393742" cy="406400"/>
          </a:xfrm>
        </p:grpSpPr>
        <p:sp>
          <p:nvSpPr>
            <p:cNvPr id="6" name="Freeform 6">
              <a:extLst>
                <a:ext uri="{FF2B5EF4-FFF2-40B4-BE49-F238E27FC236}">
                  <a16:creationId xmlns:a16="http://schemas.microsoft.com/office/drawing/2014/main" id="{A2509345-2121-3287-3148-2DD6E3B5F062}"/>
                </a:ext>
              </a:extLst>
            </p:cNvPr>
            <p:cNvSpPr/>
            <p:nvPr/>
          </p:nvSpPr>
          <p:spPr>
            <a:xfrm>
              <a:off x="0" y="0"/>
              <a:ext cx="1393742" cy="406400"/>
            </a:xfrm>
            <a:custGeom>
              <a:avLst/>
              <a:gdLst/>
              <a:ahLst/>
              <a:cxnLst/>
              <a:rect l="l" t="t" r="r" b="b"/>
              <a:pathLst>
                <a:path w="1393742" h="406400">
                  <a:moveTo>
                    <a:pt x="1190542" y="0"/>
                  </a:moveTo>
                  <a:cubicBezTo>
                    <a:pt x="1302767" y="0"/>
                    <a:pt x="1393742" y="90976"/>
                    <a:pt x="1393742" y="203200"/>
                  </a:cubicBezTo>
                  <a:cubicBezTo>
                    <a:pt x="1393742" y="315424"/>
                    <a:pt x="1302767" y="406400"/>
                    <a:pt x="1190542" y="406400"/>
                  </a:cubicBezTo>
                  <a:lnTo>
                    <a:pt x="203200" y="406400"/>
                  </a:lnTo>
                  <a:cubicBezTo>
                    <a:pt x="90976" y="406400"/>
                    <a:pt x="0" y="315424"/>
                    <a:pt x="0" y="203200"/>
                  </a:cubicBezTo>
                  <a:cubicBezTo>
                    <a:pt x="0" y="90976"/>
                    <a:pt x="90976" y="0"/>
                    <a:pt x="203200" y="0"/>
                  </a:cubicBezTo>
                  <a:close/>
                </a:path>
              </a:pathLst>
            </a:custGeom>
            <a:solidFill>
              <a:srgbClr val="042E57"/>
            </a:solidFill>
            <a:ln cap="sq">
              <a:noFill/>
              <a:prstDash val="solid"/>
              <a:miter/>
            </a:ln>
          </p:spPr>
          <p:txBody>
            <a:bodyPr/>
            <a:lstStyle/>
            <a:p>
              <a:endParaRPr lang="en-IN"/>
            </a:p>
          </p:txBody>
        </p:sp>
        <p:sp>
          <p:nvSpPr>
            <p:cNvPr id="7" name="TextBox 7">
              <a:extLst>
                <a:ext uri="{FF2B5EF4-FFF2-40B4-BE49-F238E27FC236}">
                  <a16:creationId xmlns:a16="http://schemas.microsoft.com/office/drawing/2014/main" id="{1572F314-52BB-A630-A1E3-4DD2B4042DED}"/>
                </a:ext>
              </a:extLst>
            </p:cNvPr>
            <p:cNvSpPr txBox="1"/>
            <p:nvPr/>
          </p:nvSpPr>
          <p:spPr>
            <a:xfrm>
              <a:off x="0" y="76200"/>
              <a:ext cx="1393742" cy="330200"/>
            </a:xfrm>
            <a:prstGeom prst="rect">
              <a:avLst/>
            </a:prstGeom>
          </p:spPr>
          <p:txBody>
            <a:bodyPr lIns="50800" tIns="50800" rIns="50800" bIns="50800" rtlCol="0" anchor="ctr"/>
            <a:lstStyle/>
            <a:p>
              <a:pPr algn="ctr">
                <a:lnSpc>
                  <a:spcPts val="1462"/>
                </a:lnSpc>
              </a:pPr>
              <a:endParaRPr/>
            </a:p>
          </p:txBody>
        </p:sp>
      </p:grpSp>
      <p:sp>
        <p:nvSpPr>
          <p:cNvPr id="8" name="Freeform 8">
            <a:extLst>
              <a:ext uri="{FF2B5EF4-FFF2-40B4-BE49-F238E27FC236}">
                <a16:creationId xmlns:a16="http://schemas.microsoft.com/office/drawing/2014/main" id="{BAFDF6A5-569A-2C8F-4091-33F300E29F50}"/>
              </a:ext>
            </a:extLst>
          </p:cNvPr>
          <p:cNvSpPr/>
          <p:nvPr/>
        </p:nvSpPr>
        <p:spPr>
          <a:xfrm>
            <a:off x="11511625" y="3406681"/>
            <a:ext cx="6088307" cy="4992412"/>
          </a:xfrm>
          <a:custGeom>
            <a:avLst/>
            <a:gdLst/>
            <a:ahLst/>
            <a:cxnLst/>
            <a:rect l="l" t="t" r="r" b="b"/>
            <a:pathLst>
              <a:path w="6088307" h="4992412">
                <a:moveTo>
                  <a:pt x="0" y="0"/>
                </a:moveTo>
                <a:lnTo>
                  <a:pt x="6088308" y="0"/>
                </a:lnTo>
                <a:lnTo>
                  <a:pt x="6088308" y="4992412"/>
                </a:lnTo>
                <a:lnTo>
                  <a:pt x="0" y="49924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11" name="TextBox 11">
            <a:extLst>
              <a:ext uri="{FF2B5EF4-FFF2-40B4-BE49-F238E27FC236}">
                <a16:creationId xmlns:a16="http://schemas.microsoft.com/office/drawing/2014/main" id="{FEFFACFB-E76B-6A89-F0EF-8B4877840D2B}"/>
              </a:ext>
            </a:extLst>
          </p:cNvPr>
          <p:cNvSpPr txBox="1"/>
          <p:nvPr/>
        </p:nvSpPr>
        <p:spPr>
          <a:xfrm>
            <a:off x="688069" y="3695700"/>
            <a:ext cx="8520028" cy="4131131"/>
          </a:xfrm>
          <a:prstGeom prst="rect">
            <a:avLst/>
          </a:prstGeom>
        </p:spPr>
        <p:txBody>
          <a:bodyPr wrap="square" lIns="0" tIns="0" rIns="0" bIns="0" rtlCol="0" anchor="t">
            <a:spAutoFit/>
          </a:bodyPr>
          <a:lstStyle/>
          <a:p>
            <a:pPr marL="549123" lvl="1" indent="-274562" algn="just">
              <a:lnSpc>
                <a:spcPts val="3560"/>
              </a:lnSpc>
              <a:buFont typeface="Arial"/>
              <a:buChar char="•"/>
            </a:pPr>
            <a:r>
              <a:rPr lang="en-US" sz="2543" b="1" dirty="0">
                <a:latin typeface="DM Sans"/>
                <a:ea typeface="DM Sans"/>
                <a:cs typeface="DM Sans"/>
                <a:sym typeface="DM Sans"/>
              </a:rPr>
              <a:t>Data cleaning using </a:t>
            </a:r>
            <a:r>
              <a:rPr lang="en-US" sz="2543" b="1" dirty="0">
                <a:solidFill>
                  <a:schemeClr val="accent5"/>
                </a:solidFill>
                <a:latin typeface="DM Sans"/>
                <a:ea typeface="DM Sans"/>
                <a:cs typeface="DM Sans"/>
                <a:sym typeface="DM Sans"/>
              </a:rPr>
              <a:t>Excel</a:t>
            </a:r>
            <a:r>
              <a:rPr lang="en-US" sz="2543" b="1" dirty="0">
                <a:latin typeface="DM Sans"/>
                <a:ea typeface="DM Sans"/>
                <a:cs typeface="DM Sans"/>
                <a:sym typeface="DM Sans"/>
              </a:rPr>
              <a:t>.</a:t>
            </a:r>
          </a:p>
          <a:p>
            <a:pPr marL="549123" lvl="1" indent="-274562" algn="just">
              <a:lnSpc>
                <a:spcPts val="3560"/>
              </a:lnSpc>
              <a:buFont typeface="Arial"/>
              <a:buChar char="•"/>
            </a:pPr>
            <a:r>
              <a:rPr lang="en-US" sz="2543" b="1" dirty="0">
                <a:solidFill>
                  <a:schemeClr val="accent5"/>
                </a:solidFill>
                <a:latin typeface="DM Sans"/>
                <a:ea typeface="DM Sans"/>
                <a:cs typeface="DM Sans"/>
                <a:sym typeface="DM Sans"/>
              </a:rPr>
              <a:t>Dashboard</a:t>
            </a:r>
            <a:r>
              <a:rPr lang="en-US" sz="2543" b="1" dirty="0">
                <a:latin typeface="DM Sans"/>
                <a:ea typeface="DM Sans"/>
                <a:cs typeface="DM Sans"/>
                <a:sym typeface="DM Sans"/>
              </a:rPr>
              <a:t> and insights generation in </a:t>
            </a:r>
            <a:r>
              <a:rPr lang="en-US" sz="2543" b="1" dirty="0">
                <a:solidFill>
                  <a:schemeClr val="accent5"/>
                </a:solidFill>
                <a:latin typeface="DM Sans"/>
                <a:ea typeface="DM Sans"/>
                <a:cs typeface="DM Sans"/>
                <a:sym typeface="DM Sans"/>
              </a:rPr>
              <a:t>Excel.</a:t>
            </a:r>
            <a:endParaRPr lang="en-US" sz="2543" b="1" dirty="0">
              <a:solidFill>
                <a:schemeClr val="accent5"/>
              </a:solidFill>
              <a:latin typeface="DM Sans Bold"/>
              <a:ea typeface="DM Sans"/>
              <a:cs typeface="DM Sans"/>
              <a:sym typeface="DM Sans Bold"/>
            </a:endParaRPr>
          </a:p>
          <a:p>
            <a:pPr marL="549123" lvl="1" indent="-274562" algn="just">
              <a:lnSpc>
                <a:spcPts val="3560"/>
              </a:lnSpc>
              <a:buFont typeface="Arial"/>
              <a:buChar char="•"/>
            </a:pPr>
            <a:r>
              <a:rPr lang="en-US" sz="2543" b="1" dirty="0">
                <a:latin typeface="DM Sans Bold"/>
                <a:ea typeface="DM Sans"/>
                <a:cs typeface="DM Sans"/>
                <a:sym typeface="DM Sans Bold"/>
              </a:rPr>
              <a:t>The cleaned dataset is then trained over three models in </a:t>
            </a:r>
            <a:r>
              <a:rPr lang="en-US" sz="2543" b="1" dirty="0">
                <a:solidFill>
                  <a:schemeClr val="accent5"/>
                </a:solidFill>
                <a:latin typeface="DM Sans Bold"/>
                <a:ea typeface="DM Sans"/>
                <a:cs typeface="DM Sans"/>
                <a:sym typeface="DM Sans Bold"/>
              </a:rPr>
              <a:t>Python</a:t>
            </a:r>
            <a:r>
              <a:rPr lang="en-US" sz="2543" b="1" dirty="0">
                <a:latin typeface="DM Sans Bold"/>
                <a:ea typeface="DM Sans"/>
                <a:cs typeface="DM Sans"/>
                <a:sym typeface="DM Sans Bold"/>
              </a:rPr>
              <a:t>:</a:t>
            </a:r>
          </a:p>
          <a:p>
            <a:pPr marL="549123" lvl="1" indent="-274562" algn="just">
              <a:lnSpc>
                <a:spcPts val="3560"/>
              </a:lnSpc>
              <a:buFont typeface="Arial"/>
              <a:buChar char="•"/>
            </a:pPr>
            <a:r>
              <a:rPr lang="en-US" sz="2543" b="1" dirty="0">
                <a:latin typeface="DM Sans Bold"/>
                <a:ea typeface="DM Sans"/>
                <a:cs typeface="DM Sans"/>
                <a:sym typeface="DM Sans Bold"/>
              </a:rPr>
              <a:t>Multiple Linear Regression</a:t>
            </a:r>
          </a:p>
          <a:p>
            <a:pPr marL="549123" lvl="1" indent="-274562" algn="just">
              <a:lnSpc>
                <a:spcPts val="3560"/>
              </a:lnSpc>
              <a:buFont typeface="Arial"/>
              <a:buChar char="•"/>
            </a:pPr>
            <a:r>
              <a:rPr lang="en-US" sz="2543" b="1" dirty="0">
                <a:latin typeface="DM Sans Bold"/>
                <a:ea typeface="DM Sans"/>
                <a:cs typeface="DM Sans"/>
                <a:sym typeface="DM Sans Bold"/>
              </a:rPr>
              <a:t>Random Forest</a:t>
            </a:r>
          </a:p>
          <a:p>
            <a:pPr marL="549123" lvl="1" indent="-274562" algn="just">
              <a:lnSpc>
                <a:spcPts val="3560"/>
              </a:lnSpc>
              <a:buFont typeface="Arial"/>
              <a:buChar char="•"/>
            </a:pPr>
            <a:r>
              <a:rPr lang="en-US" sz="2543" b="1" dirty="0" err="1">
                <a:latin typeface="DM Sans Bold"/>
                <a:ea typeface="DM Sans"/>
                <a:cs typeface="DM Sans"/>
                <a:sym typeface="DM Sans Bold"/>
              </a:rPr>
              <a:t>XGBoost</a:t>
            </a:r>
            <a:endParaRPr lang="en-US" sz="2543" b="1" dirty="0">
              <a:latin typeface="DM Sans Bold"/>
              <a:ea typeface="DM Sans"/>
              <a:cs typeface="DM Sans"/>
              <a:sym typeface="DM Sans Bold"/>
            </a:endParaRPr>
          </a:p>
          <a:p>
            <a:pPr marL="549123" lvl="1" indent="-274562" algn="just">
              <a:lnSpc>
                <a:spcPts val="3560"/>
              </a:lnSpc>
              <a:buFont typeface="Arial"/>
              <a:buChar char="•"/>
            </a:pPr>
            <a:r>
              <a:rPr lang="en-US" sz="2400" b="1" dirty="0">
                <a:solidFill>
                  <a:schemeClr val="accent5"/>
                </a:solidFill>
                <a:latin typeface="DM Sans Bold"/>
                <a:ea typeface="DM Sans"/>
                <a:cs typeface="DM Sans"/>
                <a:sym typeface="DM Sans Bold"/>
              </a:rPr>
              <a:t>Predictive Visualization</a:t>
            </a:r>
            <a:r>
              <a:rPr lang="en-US" sz="2800" b="1" dirty="0">
                <a:solidFill>
                  <a:schemeClr val="accent5"/>
                </a:solidFill>
                <a:latin typeface="DM Sans Bold"/>
                <a:ea typeface="DM Sans"/>
                <a:cs typeface="DM Sans"/>
                <a:sym typeface="DM Sans Bold"/>
              </a:rPr>
              <a:t> </a:t>
            </a:r>
            <a:r>
              <a:rPr lang="en-US" sz="2543" b="1" dirty="0">
                <a:latin typeface="DM Sans Bold"/>
                <a:ea typeface="DM Sans"/>
                <a:cs typeface="DM Sans"/>
                <a:sym typeface="DM Sans Bold"/>
              </a:rPr>
              <a:t>in Python using Matplotlib and Seaborn.</a:t>
            </a:r>
            <a:endParaRPr lang="en-US" sz="2543" b="1" dirty="0">
              <a:latin typeface="DM Sans"/>
              <a:ea typeface="DM Sans"/>
              <a:cs typeface="DM Sans"/>
              <a:sym typeface="DM Sans"/>
            </a:endParaRPr>
          </a:p>
        </p:txBody>
      </p:sp>
      <p:sp>
        <p:nvSpPr>
          <p:cNvPr id="12" name="TextBox 12">
            <a:extLst>
              <a:ext uri="{FF2B5EF4-FFF2-40B4-BE49-F238E27FC236}">
                <a16:creationId xmlns:a16="http://schemas.microsoft.com/office/drawing/2014/main" id="{0DCE2FDE-9FD5-4AE9-E45E-47204C5DC440}"/>
              </a:ext>
            </a:extLst>
          </p:cNvPr>
          <p:cNvSpPr txBox="1"/>
          <p:nvPr/>
        </p:nvSpPr>
        <p:spPr>
          <a:xfrm>
            <a:off x="1219200" y="2676402"/>
            <a:ext cx="3174815" cy="480227"/>
          </a:xfrm>
          <a:prstGeom prst="rect">
            <a:avLst/>
          </a:prstGeom>
        </p:spPr>
        <p:txBody>
          <a:bodyPr lIns="0" tIns="0" rIns="0" bIns="0" rtlCol="0" anchor="t">
            <a:spAutoFit/>
          </a:bodyPr>
          <a:lstStyle/>
          <a:p>
            <a:pPr algn="ctr">
              <a:lnSpc>
                <a:spcPts val="3980"/>
              </a:lnSpc>
            </a:pPr>
            <a:r>
              <a:rPr lang="en-US" sz="2843" b="1" dirty="0">
                <a:solidFill>
                  <a:srgbClr val="FFFFFF"/>
                </a:solidFill>
                <a:latin typeface="DM Sans Bold"/>
                <a:ea typeface="DM Sans Bold"/>
                <a:cs typeface="DM Sans Bold"/>
                <a:sym typeface="DM Sans Bold"/>
              </a:rPr>
              <a:t>METHODOLOGY</a:t>
            </a:r>
          </a:p>
        </p:txBody>
      </p:sp>
      <p:sp>
        <p:nvSpPr>
          <p:cNvPr id="13" name="TextBox 13">
            <a:extLst>
              <a:ext uri="{FF2B5EF4-FFF2-40B4-BE49-F238E27FC236}">
                <a16:creationId xmlns:a16="http://schemas.microsoft.com/office/drawing/2014/main" id="{A8ABBA56-DA02-1DE7-0B4B-23E18E1CE704}"/>
              </a:ext>
            </a:extLst>
          </p:cNvPr>
          <p:cNvSpPr txBox="1"/>
          <p:nvPr/>
        </p:nvSpPr>
        <p:spPr>
          <a:xfrm>
            <a:off x="6135477" y="1260090"/>
            <a:ext cx="7259161" cy="908007"/>
          </a:xfrm>
          <a:prstGeom prst="rect">
            <a:avLst/>
          </a:prstGeom>
        </p:spPr>
        <p:txBody>
          <a:bodyPr lIns="0" tIns="0" rIns="0" bIns="0" rtlCol="0" anchor="t">
            <a:spAutoFit/>
          </a:bodyPr>
          <a:lstStyle/>
          <a:p>
            <a:pPr algn="l">
              <a:lnSpc>
                <a:spcPts val="6873"/>
              </a:lnSpc>
            </a:pPr>
            <a:r>
              <a:rPr lang="en-US" sz="6873" dirty="0">
                <a:latin typeface="Gagalin"/>
                <a:ea typeface="Gagalin"/>
                <a:cs typeface="Gagalin"/>
                <a:sym typeface="Gagalin"/>
              </a:rPr>
              <a:t>PROJECT OVERVIEW</a:t>
            </a:r>
          </a:p>
        </p:txBody>
      </p:sp>
      <p:grpSp>
        <p:nvGrpSpPr>
          <p:cNvPr id="14" name="Group 14">
            <a:extLst>
              <a:ext uri="{FF2B5EF4-FFF2-40B4-BE49-F238E27FC236}">
                <a16:creationId xmlns:a16="http://schemas.microsoft.com/office/drawing/2014/main" id="{604498B5-0874-0DD2-EF70-EFCBF872D541}"/>
              </a:ext>
            </a:extLst>
          </p:cNvPr>
          <p:cNvGrpSpPr/>
          <p:nvPr/>
        </p:nvGrpSpPr>
        <p:grpSpPr>
          <a:xfrm>
            <a:off x="-555030" y="9642030"/>
            <a:ext cx="19398061" cy="1289940"/>
            <a:chOff x="0" y="0"/>
            <a:chExt cx="5108954" cy="339737"/>
          </a:xfrm>
        </p:grpSpPr>
        <p:sp>
          <p:nvSpPr>
            <p:cNvPr id="15" name="Freeform 15">
              <a:extLst>
                <a:ext uri="{FF2B5EF4-FFF2-40B4-BE49-F238E27FC236}">
                  <a16:creationId xmlns:a16="http://schemas.microsoft.com/office/drawing/2014/main" id="{21DCC380-7EEC-59B9-AF92-D60FD040FF72}"/>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6" name="TextBox 16">
              <a:extLst>
                <a:ext uri="{FF2B5EF4-FFF2-40B4-BE49-F238E27FC236}">
                  <a16:creationId xmlns:a16="http://schemas.microsoft.com/office/drawing/2014/main" id="{1E921E79-5A1F-15B8-1C55-5DB6B9FA19D3}"/>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a:extLst>
              <a:ext uri="{FF2B5EF4-FFF2-40B4-BE49-F238E27FC236}">
                <a16:creationId xmlns:a16="http://schemas.microsoft.com/office/drawing/2014/main" id="{9C89051C-E916-F700-F0EF-EFE4650A9FAB}"/>
              </a:ext>
            </a:extLst>
          </p:cNvPr>
          <p:cNvSpPr/>
          <p:nvPr/>
        </p:nvSpPr>
        <p:spPr>
          <a:xfrm flipH="1" flipV="1">
            <a:off x="0" y="-571061"/>
            <a:ext cx="4019189" cy="4404661"/>
          </a:xfrm>
          <a:custGeom>
            <a:avLst/>
            <a:gdLst/>
            <a:ahLst/>
            <a:cxnLst/>
            <a:rect l="l" t="t" r="r" b="b"/>
            <a:pathLst>
              <a:path w="4019189" h="4404661">
                <a:moveTo>
                  <a:pt x="4019189" y="4404662"/>
                </a:moveTo>
                <a:lnTo>
                  <a:pt x="0" y="4404662"/>
                </a:lnTo>
                <a:lnTo>
                  <a:pt x="0" y="0"/>
                </a:lnTo>
                <a:lnTo>
                  <a:pt x="4019189" y="0"/>
                </a:lnTo>
                <a:lnTo>
                  <a:pt x="4019189" y="4404662"/>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18" name="Freeform 18">
            <a:extLst>
              <a:ext uri="{FF2B5EF4-FFF2-40B4-BE49-F238E27FC236}">
                <a16:creationId xmlns:a16="http://schemas.microsoft.com/office/drawing/2014/main" id="{C44619EF-DDE3-8A83-14EF-AFCC767C9406}"/>
              </a:ext>
            </a:extLst>
          </p:cNvPr>
          <p:cNvSpPr/>
          <p:nvPr/>
        </p:nvSpPr>
        <p:spPr>
          <a:xfrm>
            <a:off x="8248866" y="-2003683"/>
            <a:ext cx="3032383" cy="3032383"/>
          </a:xfrm>
          <a:custGeom>
            <a:avLst/>
            <a:gdLst/>
            <a:ahLst/>
            <a:cxnLst/>
            <a:rect l="l" t="t" r="r" b="b"/>
            <a:pathLst>
              <a:path w="3032383" h="3032383">
                <a:moveTo>
                  <a:pt x="0" y="0"/>
                </a:moveTo>
                <a:lnTo>
                  <a:pt x="3032383" y="0"/>
                </a:lnTo>
                <a:lnTo>
                  <a:pt x="3032383" y="3032383"/>
                </a:lnTo>
                <a:lnTo>
                  <a:pt x="0" y="303238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9" name="Freeform 19">
            <a:extLst>
              <a:ext uri="{FF2B5EF4-FFF2-40B4-BE49-F238E27FC236}">
                <a16:creationId xmlns:a16="http://schemas.microsoft.com/office/drawing/2014/main" id="{4AE2E3F6-D196-6E3C-9B5B-6234FBE1FB94}"/>
              </a:ext>
            </a:extLst>
          </p:cNvPr>
          <p:cNvSpPr/>
          <p:nvPr/>
        </p:nvSpPr>
        <p:spPr>
          <a:xfrm flipH="1">
            <a:off x="16396178" y="-101270"/>
            <a:ext cx="1971783" cy="1971783"/>
          </a:xfrm>
          <a:custGeom>
            <a:avLst/>
            <a:gdLst/>
            <a:ahLst/>
            <a:cxnLst/>
            <a:rect l="l" t="t" r="r" b="b"/>
            <a:pathLst>
              <a:path w="1971783" h="1971783">
                <a:moveTo>
                  <a:pt x="1971784" y="0"/>
                </a:moveTo>
                <a:lnTo>
                  <a:pt x="0" y="0"/>
                </a:lnTo>
                <a:lnTo>
                  <a:pt x="0" y="1971783"/>
                </a:lnTo>
                <a:lnTo>
                  <a:pt x="1971784" y="1971783"/>
                </a:lnTo>
                <a:lnTo>
                  <a:pt x="1971784"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IN"/>
          </a:p>
        </p:txBody>
      </p:sp>
    </p:spTree>
    <p:extLst>
      <p:ext uri="{BB962C8B-B14F-4D97-AF65-F5344CB8AC3E}">
        <p14:creationId xmlns:p14="http://schemas.microsoft.com/office/powerpoint/2010/main" val="3452724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85E04-19B7-E489-9411-4C76DEC82E20}"/>
              </a:ext>
            </a:extLst>
          </p:cNvPr>
          <p:cNvPicPr>
            <a:picLocks noChangeAspect="1"/>
          </p:cNvPicPr>
          <p:nvPr/>
        </p:nvPicPr>
        <p:blipFill>
          <a:blip r:embed="rId2"/>
          <a:stretch>
            <a:fillRect/>
          </a:stretch>
        </p:blipFill>
        <p:spPr>
          <a:xfrm>
            <a:off x="0" y="0"/>
            <a:ext cx="18516600" cy="101204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8113" y="2065029"/>
            <a:ext cx="1349957" cy="6084697"/>
            <a:chOff x="0" y="0"/>
            <a:chExt cx="258540" cy="1165325"/>
          </a:xfrm>
        </p:grpSpPr>
        <p:sp>
          <p:nvSpPr>
            <p:cNvPr id="3" name="Freeform 3"/>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p:cNvSpPr/>
          <p:nvPr/>
        </p:nvSpPr>
        <p:spPr>
          <a:xfrm>
            <a:off x="489527" y="3213527"/>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6" name="Freeform 6"/>
          <p:cNvSpPr/>
          <p:nvPr/>
        </p:nvSpPr>
        <p:spPr>
          <a:xfrm>
            <a:off x="489527" y="6016670"/>
            <a:ext cx="784634" cy="784634"/>
          </a:xfrm>
          <a:custGeom>
            <a:avLst/>
            <a:gdLst/>
            <a:ahLst/>
            <a:cxnLst/>
            <a:rect l="l" t="t" r="r" b="b"/>
            <a:pathLst>
              <a:path w="784634" h="784634">
                <a:moveTo>
                  <a:pt x="0" y="0"/>
                </a:moveTo>
                <a:lnTo>
                  <a:pt x="784633" y="0"/>
                </a:lnTo>
                <a:lnTo>
                  <a:pt x="784633" y="784633"/>
                </a:lnTo>
                <a:lnTo>
                  <a:pt x="0" y="7846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7" name="Freeform 7"/>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8" name="TextBox 8"/>
          <p:cNvSpPr txBox="1"/>
          <p:nvPr/>
        </p:nvSpPr>
        <p:spPr>
          <a:xfrm>
            <a:off x="1621533" y="4128807"/>
            <a:ext cx="8817867" cy="3705886"/>
          </a:xfrm>
          <a:prstGeom prst="rect">
            <a:avLst/>
          </a:prstGeom>
        </p:spPr>
        <p:txBody>
          <a:bodyPr wrap="square" lIns="0" tIns="0" rIns="0" bIns="0" rtlCol="0" anchor="t">
            <a:spAutoFit/>
          </a:bodyPr>
          <a:lstStyle/>
          <a:p>
            <a:pPr marL="288507" lvl="1">
              <a:lnSpc>
                <a:spcPts val="3207"/>
              </a:lnSpc>
            </a:pPr>
            <a:r>
              <a:rPr lang="en-US" sz="2800" dirty="0">
                <a:latin typeface="DM Sans"/>
                <a:ea typeface="DM Sans"/>
                <a:cs typeface="DM Sans"/>
                <a:sym typeface="DM Sans"/>
              </a:rPr>
              <a:t>Data used is Adidas US Sales for two years 2020 and 2021. It gives information such as </a:t>
            </a:r>
          </a:p>
          <a:p>
            <a:pPr marL="745707" lvl="1" indent="-457200">
              <a:lnSpc>
                <a:spcPts val="3207"/>
              </a:lnSpc>
              <a:buFont typeface="Arial" panose="020B0604020202020204" pitchFamily="34" charset="0"/>
              <a:buChar char="•"/>
            </a:pPr>
            <a:r>
              <a:rPr lang="en-US" sz="3200" dirty="0"/>
              <a:t>Invoice Date, </a:t>
            </a:r>
          </a:p>
          <a:p>
            <a:pPr marL="745707" lvl="1" indent="-457200">
              <a:lnSpc>
                <a:spcPts val="3207"/>
              </a:lnSpc>
              <a:buFont typeface="Arial" panose="020B0604020202020204" pitchFamily="34" charset="0"/>
              <a:buChar char="•"/>
            </a:pPr>
            <a:r>
              <a:rPr lang="en-US" sz="3200" dirty="0"/>
              <a:t>Total Sales, </a:t>
            </a:r>
          </a:p>
          <a:p>
            <a:pPr marL="745707" lvl="1" indent="-457200">
              <a:lnSpc>
                <a:spcPts val="3207"/>
              </a:lnSpc>
              <a:buFont typeface="Arial" panose="020B0604020202020204" pitchFamily="34" charset="0"/>
              <a:buChar char="•"/>
            </a:pPr>
            <a:r>
              <a:rPr lang="en-US" sz="3200" dirty="0"/>
              <a:t>Operating Profit, </a:t>
            </a:r>
          </a:p>
          <a:p>
            <a:pPr marL="745707" lvl="1" indent="-457200">
              <a:lnSpc>
                <a:spcPts val="3207"/>
              </a:lnSpc>
              <a:buFont typeface="Arial" panose="020B0604020202020204" pitchFamily="34" charset="0"/>
              <a:buChar char="•"/>
            </a:pPr>
            <a:r>
              <a:rPr lang="en-US" sz="3200" dirty="0"/>
              <a:t>Product, </a:t>
            </a:r>
          </a:p>
          <a:p>
            <a:pPr marL="745707" lvl="1" indent="-457200">
              <a:lnSpc>
                <a:spcPts val="3207"/>
              </a:lnSpc>
              <a:buFont typeface="Arial" panose="020B0604020202020204" pitchFamily="34" charset="0"/>
              <a:buChar char="•"/>
            </a:pPr>
            <a:r>
              <a:rPr lang="en-US" sz="3200" dirty="0"/>
              <a:t>Sales Method, </a:t>
            </a:r>
          </a:p>
          <a:p>
            <a:pPr marL="745707" lvl="1" indent="-457200">
              <a:lnSpc>
                <a:spcPts val="3207"/>
              </a:lnSpc>
              <a:buFont typeface="Arial" panose="020B0604020202020204" pitchFamily="34" charset="0"/>
              <a:buChar char="•"/>
            </a:pPr>
            <a:r>
              <a:rPr lang="en-US" sz="3200" dirty="0"/>
              <a:t>Retailer, </a:t>
            </a:r>
            <a:r>
              <a:rPr lang="en-US" sz="3200" dirty="0" err="1"/>
              <a:t>etc</a:t>
            </a:r>
            <a:endParaRPr lang="en-US" sz="3200" dirty="0"/>
          </a:p>
          <a:p>
            <a:pPr marL="288507" lvl="1">
              <a:lnSpc>
                <a:spcPts val="3207"/>
              </a:lnSpc>
            </a:pPr>
            <a:r>
              <a:rPr lang="en-US" sz="3200" dirty="0"/>
              <a:t>which collectively reveal key business insights.</a:t>
            </a:r>
            <a:endParaRPr lang="en-US" sz="2800" dirty="0">
              <a:latin typeface="DM Sans"/>
              <a:ea typeface="DM Sans"/>
              <a:cs typeface="DM Sans"/>
              <a:sym typeface="DM Sans"/>
            </a:endParaRPr>
          </a:p>
        </p:txBody>
      </p:sp>
      <p:sp>
        <p:nvSpPr>
          <p:cNvPr id="9" name="TextBox 9"/>
          <p:cNvSpPr txBox="1"/>
          <p:nvPr/>
        </p:nvSpPr>
        <p:spPr>
          <a:xfrm>
            <a:off x="1949131" y="942175"/>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
        <p:nvSpPr>
          <p:cNvPr id="10" name="TextBox 10"/>
          <p:cNvSpPr txBox="1"/>
          <p:nvPr/>
        </p:nvSpPr>
        <p:spPr>
          <a:xfrm>
            <a:off x="1864711" y="3275792"/>
            <a:ext cx="4657151" cy="599395"/>
          </a:xfrm>
          <a:prstGeom prst="rect">
            <a:avLst/>
          </a:prstGeom>
        </p:spPr>
        <p:txBody>
          <a:bodyPr lIns="0" tIns="0" rIns="0" bIns="0" rtlCol="0" anchor="t">
            <a:spAutoFit/>
          </a:bodyPr>
          <a:lstStyle/>
          <a:p>
            <a:pPr algn="l">
              <a:lnSpc>
                <a:spcPts val="4896"/>
              </a:lnSpc>
            </a:pPr>
            <a:r>
              <a:rPr lang="en-US" sz="3497" b="1" dirty="0">
                <a:solidFill>
                  <a:srgbClr val="FFFF00"/>
                </a:solidFill>
                <a:latin typeface="DM Sans Bold"/>
                <a:ea typeface="DM Sans Bold"/>
                <a:cs typeface="DM Sans Bold"/>
                <a:sym typeface="DM Sans Bold"/>
              </a:rPr>
              <a:t>DATA USED</a:t>
            </a:r>
          </a:p>
        </p:txBody>
      </p:sp>
      <p:grpSp>
        <p:nvGrpSpPr>
          <p:cNvPr id="13" name="Group 13"/>
          <p:cNvGrpSpPr/>
          <p:nvPr/>
        </p:nvGrpSpPr>
        <p:grpSpPr>
          <a:xfrm>
            <a:off x="-555030" y="9642030"/>
            <a:ext cx="19398061" cy="1289940"/>
            <a:chOff x="0" y="0"/>
            <a:chExt cx="5108954" cy="339737"/>
          </a:xfrm>
        </p:grpSpPr>
        <p:sp>
          <p:nvSpPr>
            <p:cNvPr id="14" name="Freeform 14"/>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5" name="TextBox 15"/>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7" name="Freeform 17"/>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18628" y="164572"/>
            <a:ext cx="6900365" cy="5557930"/>
          </a:xfrm>
          <a:custGeom>
            <a:avLst/>
            <a:gdLst/>
            <a:ahLst/>
            <a:cxnLst/>
            <a:rect l="l" t="t" r="r" b="b"/>
            <a:pathLst>
              <a:path w="6900365" h="5557930">
                <a:moveTo>
                  <a:pt x="0" y="0"/>
                </a:moveTo>
                <a:lnTo>
                  <a:pt x="6900365" y="0"/>
                </a:lnTo>
                <a:lnTo>
                  <a:pt x="6900365" y="5557930"/>
                </a:lnTo>
                <a:lnTo>
                  <a:pt x="0" y="555793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grpSp>
        <p:nvGrpSpPr>
          <p:cNvPr id="3" name="Group 3"/>
          <p:cNvGrpSpPr/>
          <p:nvPr/>
        </p:nvGrpSpPr>
        <p:grpSpPr>
          <a:xfrm>
            <a:off x="1511414" y="4009015"/>
            <a:ext cx="3270990" cy="1479553"/>
            <a:chOff x="0" y="0"/>
            <a:chExt cx="1772550" cy="801770"/>
          </a:xfrm>
        </p:grpSpPr>
        <p:sp>
          <p:nvSpPr>
            <p:cNvPr id="4" name="Freeform 4"/>
            <p:cNvSpPr/>
            <p:nvPr/>
          </p:nvSpPr>
          <p:spPr>
            <a:xfrm>
              <a:off x="0" y="0"/>
              <a:ext cx="1772550" cy="801770"/>
            </a:xfrm>
            <a:custGeom>
              <a:avLst/>
              <a:gdLst/>
              <a:ahLst/>
              <a:cxnLst/>
              <a:rect l="l" t="t" r="r" b="b"/>
              <a:pathLst>
                <a:path w="1772550" h="801770">
                  <a:moveTo>
                    <a:pt x="1569350" y="0"/>
                  </a:moveTo>
                  <a:cubicBezTo>
                    <a:pt x="1681574" y="0"/>
                    <a:pt x="1772550" y="179482"/>
                    <a:pt x="1772550" y="400885"/>
                  </a:cubicBezTo>
                  <a:cubicBezTo>
                    <a:pt x="1772550" y="622288"/>
                    <a:pt x="1681574" y="801770"/>
                    <a:pt x="1569350" y="801770"/>
                  </a:cubicBezTo>
                  <a:lnTo>
                    <a:pt x="203200" y="801770"/>
                  </a:lnTo>
                  <a:cubicBezTo>
                    <a:pt x="90976" y="801770"/>
                    <a:pt x="0" y="622288"/>
                    <a:pt x="0" y="400885"/>
                  </a:cubicBezTo>
                  <a:cubicBezTo>
                    <a:pt x="0" y="179482"/>
                    <a:pt x="90976" y="0"/>
                    <a:pt x="203200" y="0"/>
                  </a:cubicBezTo>
                  <a:close/>
                </a:path>
              </a:pathLst>
            </a:custGeom>
            <a:solidFill>
              <a:srgbClr val="D9D9D9"/>
            </a:solidFill>
            <a:ln cap="sq">
              <a:noFill/>
              <a:prstDash val="solid"/>
              <a:miter/>
            </a:ln>
          </p:spPr>
          <p:txBody>
            <a:bodyPr/>
            <a:lstStyle/>
            <a:p>
              <a:endParaRPr lang="en-IN"/>
            </a:p>
          </p:txBody>
        </p:sp>
        <p:sp>
          <p:nvSpPr>
            <p:cNvPr id="5" name="TextBox 5"/>
            <p:cNvSpPr txBox="1"/>
            <p:nvPr/>
          </p:nvSpPr>
          <p:spPr>
            <a:xfrm>
              <a:off x="0" y="76200"/>
              <a:ext cx="1772550" cy="725570"/>
            </a:xfrm>
            <a:prstGeom prst="rect">
              <a:avLst/>
            </a:prstGeom>
          </p:spPr>
          <p:txBody>
            <a:bodyPr lIns="50800" tIns="50800" rIns="50800" bIns="50800" rtlCol="0" anchor="ctr"/>
            <a:lstStyle/>
            <a:p>
              <a:pPr algn="ctr">
                <a:lnSpc>
                  <a:spcPts val="1462"/>
                </a:lnSpc>
              </a:pPr>
              <a:endParaRPr/>
            </a:p>
          </p:txBody>
        </p:sp>
      </p:grpSp>
      <p:sp>
        <p:nvSpPr>
          <p:cNvPr id="6" name="AutoShape 6"/>
          <p:cNvSpPr/>
          <p:nvPr/>
        </p:nvSpPr>
        <p:spPr>
          <a:xfrm>
            <a:off x="4742885" y="4753554"/>
            <a:ext cx="1186113" cy="0"/>
          </a:xfrm>
          <a:prstGeom prst="line">
            <a:avLst/>
          </a:prstGeom>
          <a:ln w="9525" cap="flat">
            <a:solidFill>
              <a:srgbClr val="2F1800"/>
            </a:solidFill>
            <a:prstDash val="solid"/>
            <a:headEnd type="none" w="sm" len="sm"/>
            <a:tailEnd type="none" w="sm" len="sm"/>
          </a:ln>
        </p:spPr>
        <p:txBody>
          <a:bodyPr/>
          <a:lstStyle/>
          <a:p>
            <a:endParaRPr lang="en-IN"/>
          </a:p>
        </p:txBody>
      </p:sp>
      <p:sp>
        <p:nvSpPr>
          <p:cNvPr id="7" name="AutoShape 7"/>
          <p:cNvSpPr/>
          <p:nvPr/>
        </p:nvSpPr>
        <p:spPr>
          <a:xfrm>
            <a:off x="8141666" y="4753554"/>
            <a:ext cx="1186113" cy="0"/>
          </a:xfrm>
          <a:prstGeom prst="line">
            <a:avLst/>
          </a:prstGeom>
          <a:ln w="9525" cap="flat">
            <a:solidFill>
              <a:srgbClr val="2F1800"/>
            </a:solidFill>
            <a:prstDash val="solid"/>
            <a:headEnd type="none" w="sm" len="sm"/>
            <a:tailEnd type="none" w="sm" len="sm"/>
          </a:ln>
        </p:spPr>
        <p:txBody>
          <a:bodyPr/>
          <a:lstStyle/>
          <a:p>
            <a:endParaRPr lang="en-IN"/>
          </a:p>
        </p:txBody>
      </p:sp>
      <p:sp>
        <p:nvSpPr>
          <p:cNvPr id="8" name="TextBox 8"/>
          <p:cNvSpPr txBox="1"/>
          <p:nvPr/>
        </p:nvSpPr>
        <p:spPr>
          <a:xfrm>
            <a:off x="1511414" y="1156002"/>
            <a:ext cx="10310608" cy="1787536"/>
          </a:xfrm>
          <a:prstGeom prst="rect">
            <a:avLst/>
          </a:prstGeom>
        </p:spPr>
        <p:txBody>
          <a:bodyPr lIns="0" tIns="0" rIns="0" bIns="0" rtlCol="0" anchor="t">
            <a:spAutoFit/>
          </a:bodyPr>
          <a:lstStyle/>
          <a:p>
            <a:pPr algn="l">
              <a:lnSpc>
                <a:spcPts val="6864"/>
              </a:lnSpc>
            </a:pPr>
            <a:r>
              <a:rPr lang="en-US" sz="6864" dirty="0">
                <a:latin typeface="Gagalin"/>
                <a:ea typeface="Gagalin"/>
                <a:cs typeface="Gagalin"/>
                <a:sym typeface="Gagalin"/>
              </a:rPr>
              <a:t>DATA PREPARATION &amp; CLEANING (excel)</a:t>
            </a:r>
          </a:p>
        </p:txBody>
      </p:sp>
      <p:sp>
        <p:nvSpPr>
          <p:cNvPr id="9" name="TextBox 9"/>
          <p:cNvSpPr txBox="1"/>
          <p:nvPr/>
        </p:nvSpPr>
        <p:spPr>
          <a:xfrm>
            <a:off x="1511414" y="4143653"/>
            <a:ext cx="3231471" cy="1101174"/>
          </a:xfrm>
          <a:prstGeom prst="rect">
            <a:avLst/>
          </a:prstGeom>
        </p:spPr>
        <p:txBody>
          <a:bodyPr lIns="0" tIns="0" rIns="0" bIns="0" rtlCol="0" anchor="t">
            <a:spAutoFit/>
          </a:bodyPr>
          <a:lstStyle/>
          <a:p>
            <a:pPr algn="ctr">
              <a:lnSpc>
                <a:spcPts val="4434"/>
              </a:lnSpc>
            </a:pPr>
            <a:r>
              <a:rPr lang="en-US" sz="3167" b="1">
                <a:solidFill>
                  <a:srgbClr val="042E57"/>
                </a:solidFill>
                <a:latin typeface="DM Sans Bold"/>
                <a:ea typeface="DM Sans Bold"/>
                <a:cs typeface="DM Sans Bold"/>
                <a:sym typeface="DM Sans Bold"/>
              </a:rPr>
              <a:t>DATA </a:t>
            </a:r>
          </a:p>
          <a:p>
            <a:pPr algn="ctr">
              <a:lnSpc>
                <a:spcPts val="4434"/>
              </a:lnSpc>
            </a:pPr>
            <a:r>
              <a:rPr lang="en-US" sz="3167" b="1">
                <a:solidFill>
                  <a:srgbClr val="042E57"/>
                </a:solidFill>
                <a:latin typeface="DM Sans Bold"/>
                <a:ea typeface="DM Sans Bold"/>
                <a:cs typeface="DM Sans Bold"/>
                <a:sym typeface="DM Sans Bold"/>
              </a:rPr>
              <a:t>EXPLORATION</a:t>
            </a:r>
          </a:p>
        </p:txBody>
      </p:sp>
      <p:sp>
        <p:nvSpPr>
          <p:cNvPr id="10" name="TextBox 10"/>
          <p:cNvSpPr txBox="1"/>
          <p:nvPr/>
        </p:nvSpPr>
        <p:spPr>
          <a:xfrm>
            <a:off x="1511414" y="5870655"/>
            <a:ext cx="3270990" cy="3043847"/>
          </a:xfrm>
          <a:prstGeom prst="rect">
            <a:avLst/>
          </a:prstGeom>
        </p:spPr>
        <p:txBody>
          <a:bodyPr lIns="0" tIns="0" rIns="0" bIns="0" rtlCol="0" anchor="t">
            <a:spAutoFit/>
          </a:bodyPr>
          <a:lstStyle/>
          <a:p>
            <a:pPr>
              <a:lnSpc>
                <a:spcPts val="3388"/>
              </a:lnSpc>
            </a:pPr>
            <a:r>
              <a:rPr lang="en-US" sz="2800" dirty="0"/>
              <a:t>The raw dataset was analyzed by converting it to a table format to check distinct values and understand the data's overall distribution.</a:t>
            </a:r>
            <a:endParaRPr lang="en-US" sz="2420" dirty="0">
              <a:solidFill>
                <a:srgbClr val="2F1800"/>
              </a:solidFill>
              <a:latin typeface="DM Sans"/>
              <a:ea typeface="DM Sans"/>
              <a:cs typeface="DM Sans"/>
              <a:sym typeface="DM Sans"/>
            </a:endParaRPr>
          </a:p>
        </p:txBody>
      </p:sp>
      <p:sp>
        <p:nvSpPr>
          <p:cNvPr id="11" name="TextBox 11"/>
          <p:cNvSpPr txBox="1"/>
          <p:nvPr/>
        </p:nvSpPr>
        <p:spPr>
          <a:xfrm>
            <a:off x="5523346" y="5870655"/>
            <a:ext cx="3544454" cy="2607830"/>
          </a:xfrm>
          <a:prstGeom prst="rect">
            <a:avLst/>
          </a:prstGeom>
        </p:spPr>
        <p:txBody>
          <a:bodyPr wrap="square" lIns="0" tIns="0" rIns="0" bIns="0" rtlCol="0" anchor="t">
            <a:spAutoFit/>
          </a:bodyPr>
          <a:lstStyle/>
          <a:p>
            <a:pPr>
              <a:lnSpc>
                <a:spcPts val="3388"/>
              </a:lnSpc>
            </a:pPr>
            <a:r>
              <a:rPr lang="en-US" sz="2800" dirty="0"/>
              <a:t>Initial cleaning involved removing irrelevant and blank rows, as well as identifying and handling null values to ensure data integrity.</a:t>
            </a:r>
            <a:endParaRPr lang="en-US" sz="2420" dirty="0">
              <a:solidFill>
                <a:srgbClr val="2F1800"/>
              </a:solidFill>
              <a:latin typeface="DM Sans"/>
              <a:ea typeface="DM Sans"/>
              <a:cs typeface="DM Sans"/>
              <a:sym typeface="DM Sans"/>
            </a:endParaRPr>
          </a:p>
        </p:txBody>
      </p:sp>
      <p:sp>
        <p:nvSpPr>
          <p:cNvPr id="12" name="TextBox 12"/>
          <p:cNvSpPr txBox="1"/>
          <p:nvPr/>
        </p:nvSpPr>
        <p:spPr>
          <a:xfrm>
            <a:off x="9703813" y="5870655"/>
            <a:ext cx="3544454" cy="3479863"/>
          </a:xfrm>
          <a:prstGeom prst="rect">
            <a:avLst/>
          </a:prstGeom>
        </p:spPr>
        <p:txBody>
          <a:bodyPr wrap="square" lIns="0" tIns="0" rIns="0" bIns="0" rtlCol="0" anchor="t">
            <a:spAutoFit/>
          </a:bodyPr>
          <a:lstStyle/>
          <a:p>
            <a:pPr marL="261248" lvl="1">
              <a:lnSpc>
                <a:spcPts val="3388"/>
              </a:lnSpc>
            </a:pPr>
            <a:r>
              <a:rPr lang="en-US" sz="2800" dirty="0"/>
              <a:t>The "Invoice Date" column was transformed to extract and separate the year and month, which allowed for month-by-month sales analysis.</a:t>
            </a:r>
            <a:endParaRPr lang="en-US" sz="2420" dirty="0">
              <a:solidFill>
                <a:srgbClr val="2F1800"/>
              </a:solidFill>
              <a:latin typeface="DM Sans"/>
              <a:ea typeface="DM Sans"/>
              <a:cs typeface="DM Sans"/>
              <a:sym typeface="DM Sans"/>
            </a:endParaRPr>
          </a:p>
        </p:txBody>
      </p:sp>
      <p:grpSp>
        <p:nvGrpSpPr>
          <p:cNvPr id="13" name="Group 13"/>
          <p:cNvGrpSpPr/>
          <p:nvPr/>
        </p:nvGrpSpPr>
        <p:grpSpPr>
          <a:xfrm>
            <a:off x="9268452" y="4009015"/>
            <a:ext cx="3906838" cy="1479553"/>
            <a:chOff x="0" y="0"/>
            <a:chExt cx="2117116" cy="801770"/>
          </a:xfrm>
        </p:grpSpPr>
        <p:sp>
          <p:nvSpPr>
            <p:cNvPr id="14" name="Freeform 14"/>
            <p:cNvSpPr/>
            <p:nvPr/>
          </p:nvSpPr>
          <p:spPr>
            <a:xfrm>
              <a:off x="0" y="0"/>
              <a:ext cx="2117116" cy="801770"/>
            </a:xfrm>
            <a:custGeom>
              <a:avLst/>
              <a:gdLst/>
              <a:ahLst/>
              <a:cxnLst/>
              <a:rect l="l" t="t" r="r" b="b"/>
              <a:pathLst>
                <a:path w="2117116" h="801770">
                  <a:moveTo>
                    <a:pt x="1913916" y="0"/>
                  </a:moveTo>
                  <a:cubicBezTo>
                    <a:pt x="2026140" y="0"/>
                    <a:pt x="2117116" y="179482"/>
                    <a:pt x="2117116" y="400885"/>
                  </a:cubicBezTo>
                  <a:cubicBezTo>
                    <a:pt x="2117116" y="622288"/>
                    <a:pt x="2026140" y="801770"/>
                    <a:pt x="1913916" y="801770"/>
                  </a:cubicBezTo>
                  <a:lnTo>
                    <a:pt x="203200" y="801770"/>
                  </a:lnTo>
                  <a:cubicBezTo>
                    <a:pt x="90976" y="801770"/>
                    <a:pt x="0" y="622288"/>
                    <a:pt x="0" y="400885"/>
                  </a:cubicBezTo>
                  <a:cubicBezTo>
                    <a:pt x="0" y="179482"/>
                    <a:pt x="90976" y="0"/>
                    <a:pt x="203200" y="0"/>
                  </a:cubicBezTo>
                  <a:close/>
                </a:path>
              </a:pathLst>
            </a:custGeom>
            <a:solidFill>
              <a:srgbClr val="D9D9D9"/>
            </a:solidFill>
            <a:ln cap="sq">
              <a:noFill/>
              <a:prstDash val="solid"/>
              <a:miter/>
            </a:ln>
          </p:spPr>
          <p:txBody>
            <a:bodyPr/>
            <a:lstStyle/>
            <a:p>
              <a:endParaRPr lang="en-IN"/>
            </a:p>
          </p:txBody>
        </p:sp>
        <p:sp>
          <p:nvSpPr>
            <p:cNvPr id="15" name="TextBox 15"/>
            <p:cNvSpPr txBox="1"/>
            <p:nvPr/>
          </p:nvSpPr>
          <p:spPr>
            <a:xfrm>
              <a:off x="0" y="76200"/>
              <a:ext cx="2117116" cy="725570"/>
            </a:xfrm>
            <a:prstGeom prst="rect">
              <a:avLst/>
            </a:prstGeom>
          </p:spPr>
          <p:txBody>
            <a:bodyPr lIns="50800" tIns="50800" rIns="50800" bIns="50800" rtlCol="0" anchor="ctr"/>
            <a:lstStyle/>
            <a:p>
              <a:pPr algn="ctr">
                <a:lnSpc>
                  <a:spcPts val="1462"/>
                </a:lnSpc>
              </a:pPr>
              <a:endParaRPr/>
            </a:p>
          </p:txBody>
        </p:sp>
      </p:grpSp>
      <p:sp>
        <p:nvSpPr>
          <p:cNvPr id="16" name="TextBox 16"/>
          <p:cNvSpPr txBox="1"/>
          <p:nvPr/>
        </p:nvSpPr>
        <p:spPr>
          <a:xfrm>
            <a:off x="9268452" y="4143653"/>
            <a:ext cx="3906838" cy="1110142"/>
          </a:xfrm>
          <a:prstGeom prst="rect">
            <a:avLst/>
          </a:prstGeom>
        </p:spPr>
        <p:txBody>
          <a:bodyPr lIns="0" tIns="0" rIns="0" bIns="0" rtlCol="0" anchor="t">
            <a:spAutoFit/>
          </a:bodyPr>
          <a:lstStyle/>
          <a:p>
            <a:pPr algn="ctr">
              <a:lnSpc>
                <a:spcPts val="4434"/>
              </a:lnSpc>
            </a:pPr>
            <a:r>
              <a:rPr lang="en-US" sz="3167" b="1" dirty="0">
                <a:solidFill>
                  <a:srgbClr val="042E57"/>
                </a:solidFill>
                <a:latin typeface="DM Sans Bold"/>
                <a:ea typeface="DM Sans Bold"/>
                <a:cs typeface="DM Sans Bold"/>
                <a:sym typeface="DM Sans Bold"/>
              </a:rPr>
              <a:t>DATA </a:t>
            </a:r>
          </a:p>
          <a:p>
            <a:pPr algn="ctr">
              <a:lnSpc>
                <a:spcPts val="4438"/>
              </a:lnSpc>
            </a:pPr>
            <a:r>
              <a:rPr lang="en-US" sz="3170" b="1" dirty="0">
                <a:solidFill>
                  <a:srgbClr val="042E57"/>
                </a:solidFill>
                <a:latin typeface="DM Sans Bold"/>
                <a:ea typeface="DM Sans Bold"/>
                <a:cs typeface="DM Sans Bold"/>
                <a:sym typeface="DM Sans Bold"/>
              </a:rPr>
              <a:t>TRANSFORMATION</a:t>
            </a:r>
          </a:p>
        </p:txBody>
      </p:sp>
      <p:grpSp>
        <p:nvGrpSpPr>
          <p:cNvPr id="17" name="Group 17"/>
          <p:cNvGrpSpPr/>
          <p:nvPr/>
        </p:nvGrpSpPr>
        <p:grpSpPr>
          <a:xfrm>
            <a:off x="5463733" y="4009015"/>
            <a:ext cx="3270990" cy="1479553"/>
            <a:chOff x="0" y="0"/>
            <a:chExt cx="1772550" cy="801770"/>
          </a:xfrm>
        </p:grpSpPr>
        <p:sp>
          <p:nvSpPr>
            <p:cNvPr id="18" name="Freeform 18"/>
            <p:cNvSpPr/>
            <p:nvPr/>
          </p:nvSpPr>
          <p:spPr>
            <a:xfrm>
              <a:off x="0" y="0"/>
              <a:ext cx="1772550" cy="801770"/>
            </a:xfrm>
            <a:custGeom>
              <a:avLst/>
              <a:gdLst/>
              <a:ahLst/>
              <a:cxnLst/>
              <a:rect l="l" t="t" r="r" b="b"/>
              <a:pathLst>
                <a:path w="1772550" h="801770">
                  <a:moveTo>
                    <a:pt x="1569350" y="0"/>
                  </a:moveTo>
                  <a:cubicBezTo>
                    <a:pt x="1681574" y="0"/>
                    <a:pt x="1772550" y="179482"/>
                    <a:pt x="1772550" y="400885"/>
                  </a:cubicBezTo>
                  <a:cubicBezTo>
                    <a:pt x="1772550" y="622288"/>
                    <a:pt x="1681574" y="801770"/>
                    <a:pt x="1569350" y="801770"/>
                  </a:cubicBezTo>
                  <a:lnTo>
                    <a:pt x="203200" y="801770"/>
                  </a:lnTo>
                  <a:cubicBezTo>
                    <a:pt x="90976" y="801770"/>
                    <a:pt x="0" y="622288"/>
                    <a:pt x="0" y="400885"/>
                  </a:cubicBezTo>
                  <a:cubicBezTo>
                    <a:pt x="0" y="179482"/>
                    <a:pt x="90976" y="0"/>
                    <a:pt x="203200" y="0"/>
                  </a:cubicBezTo>
                  <a:close/>
                </a:path>
              </a:pathLst>
            </a:custGeom>
            <a:solidFill>
              <a:srgbClr val="D9D9D9"/>
            </a:solidFill>
            <a:ln cap="sq">
              <a:noFill/>
              <a:prstDash val="solid"/>
              <a:miter/>
            </a:ln>
          </p:spPr>
          <p:txBody>
            <a:bodyPr/>
            <a:lstStyle/>
            <a:p>
              <a:endParaRPr lang="en-IN"/>
            </a:p>
          </p:txBody>
        </p:sp>
        <p:sp>
          <p:nvSpPr>
            <p:cNvPr id="19" name="TextBox 19"/>
            <p:cNvSpPr txBox="1"/>
            <p:nvPr/>
          </p:nvSpPr>
          <p:spPr>
            <a:xfrm>
              <a:off x="0" y="76200"/>
              <a:ext cx="1772550" cy="725570"/>
            </a:xfrm>
            <a:prstGeom prst="rect">
              <a:avLst/>
            </a:prstGeom>
          </p:spPr>
          <p:txBody>
            <a:bodyPr lIns="50800" tIns="50800" rIns="50800" bIns="50800" rtlCol="0" anchor="ctr"/>
            <a:lstStyle/>
            <a:p>
              <a:pPr algn="ctr">
                <a:lnSpc>
                  <a:spcPts val="1462"/>
                </a:lnSpc>
              </a:pPr>
              <a:endParaRPr/>
            </a:p>
          </p:txBody>
        </p:sp>
      </p:grpSp>
      <p:sp>
        <p:nvSpPr>
          <p:cNvPr id="20" name="TextBox 20"/>
          <p:cNvSpPr txBox="1"/>
          <p:nvPr/>
        </p:nvSpPr>
        <p:spPr>
          <a:xfrm>
            <a:off x="5463733" y="4143653"/>
            <a:ext cx="3231471" cy="1101174"/>
          </a:xfrm>
          <a:prstGeom prst="rect">
            <a:avLst/>
          </a:prstGeom>
        </p:spPr>
        <p:txBody>
          <a:bodyPr lIns="0" tIns="0" rIns="0" bIns="0" rtlCol="0" anchor="t">
            <a:spAutoFit/>
          </a:bodyPr>
          <a:lstStyle/>
          <a:p>
            <a:pPr algn="ctr">
              <a:lnSpc>
                <a:spcPts val="4434"/>
              </a:lnSpc>
            </a:pPr>
            <a:r>
              <a:rPr lang="en-US" sz="3167" b="1">
                <a:solidFill>
                  <a:srgbClr val="042E57"/>
                </a:solidFill>
                <a:latin typeface="DM Sans Bold"/>
                <a:ea typeface="DM Sans Bold"/>
                <a:cs typeface="DM Sans Bold"/>
                <a:sym typeface="DM Sans Bold"/>
              </a:rPr>
              <a:t>DATA </a:t>
            </a:r>
          </a:p>
          <a:p>
            <a:pPr algn="ctr">
              <a:lnSpc>
                <a:spcPts val="4434"/>
              </a:lnSpc>
            </a:pPr>
            <a:r>
              <a:rPr lang="en-US" sz="3167" b="1">
                <a:solidFill>
                  <a:srgbClr val="042E57"/>
                </a:solidFill>
                <a:latin typeface="DM Sans Bold"/>
                <a:ea typeface="DM Sans Bold"/>
                <a:cs typeface="DM Sans Bold"/>
                <a:sym typeface="DM Sans Bold"/>
              </a:rPr>
              <a:t>CLEANING</a:t>
            </a:r>
          </a:p>
        </p:txBody>
      </p:sp>
      <p:grpSp>
        <p:nvGrpSpPr>
          <p:cNvPr id="21" name="Group 21"/>
          <p:cNvGrpSpPr/>
          <p:nvPr/>
        </p:nvGrpSpPr>
        <p:grpSpPr>
          <a:xfrm>
            <a:off x="-555030" y="9642030"/>
            <a:ext cx="19398061" cy="1289940"/>
            <a:chOff x="0" y="0"/>
            <a:chExt cx="5108954" cy="339737"/>
          </a:xfrm>
        </p:grpSpPr>
        <p:sp>
          <p:nvSpPr>
            <p:cNvPr id="22" name="Freeform 22"/>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23" name="TextBox 23"/>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24"/>
          <p:cNvSpPr/>
          <p:nvPr/>
        </p:nvSpPr>
        <p:spPr>
          <a:xfrm rot="-10800000" flipH="1" flipV="1">
            <a:off x="14268811" y="5244827"/>
            <a:ext cx="4019189" cy="4404661"/>
          </a:xfrm>
          <a:custGeom>
            <a:avLst/>
            <a:gdLst/>
            <a:ahLst/>
            <a:cxnLst/>
            <a:rect l="l" t="t" r="r" b="b"/>
            <a:pathLst>
              <a:path w="4019189" h="4404661">
                <a:moveTo>
                  <a:pt x="4019189" y="4404661"/>
                </a:moveTo>
                <a:lnTo>
                  <a:pt x="0" y="4404661"/>
                </a:lnTo>
                <a:lnTo>
                  <a:pt x="0" y="0"/>
                </a:lnTo>
                <a:lnTo>
                  <a:pt x="4019189" y="0"/>
                </a:lnTo>
                <a:lnTo>
                  <a:pt x="4019189" y="4404661"/>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25" name="Freeform 25"/>
          <p:cNvSpPr/>
          <p:nvPr/>
        </p:nvSpPr>
        <p:spPr>
          <a:xfrm rot="-5400000" flipH="1">
            <a:off x="-555030" y="-441903"/>
            <a:ext cx="1971783" cy="1971783"/>
          </a:xfrm>
          <a:custGeom>
            <a:avLst/>
            <a:gdLst/>
            <a:ahLst/>
            <a:cxnLst/>
            <a:rect l="l" t="t" r="r" b="b"/>
            <a:pathLst>
              <a:path w="1971783" h="1971783">
                <a:moveTo>
                  <a:pt x="1971783" y="0"/>
                </a:moveTo>
                <a:lnTo>
                  <a:pt x="0" y="0"/>
                </a:lnTo>
                <a:lnTo>
                  <a:pt x="0" y="1971783"/>
                </a:lnTo>
                <a:lnTo>
                  <a:pt x="1971783" y="1971783"/>
                </a:lnTo>
                <a:lnTo>
                  <a:pt x="1971783"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75D96-F024-E83E-5E35-19809D7FBAE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F45F6FB-1B40-33AC-15EE-D0B3464BB20F}"/>
              </a:ext>
            </a:extLst>
          </p:cNvPr>
          <p:cNvGrpSpPr/>
          <p:nvPr/>
        </p:nvGrpSpPr>
        <p:grpSpPr>
          <a:xfrm>
            <a:off x="-468113" y="2065029"/>
            <a:ext cx="1349957" cy="6084697"/>
            <a:chOff x="0" y="0"/>
            <a:chExt cx="258540" cy="1165325"/>
          </a:xfrm>
        </p:grpSpPr>
        <p:sp>
          <p:nvSpPr>
            <p:cNvPr id="3" name="Freeform 3">
              <a:extLst>
                <a:ext uri="{FF2B5EF4-FFF2-40B4-BE49-F238E27FC236}">
                  <a16:creationId xmlns:a16="http://schemas.microsoft.com/office/drawing/2014/main" id="{5D22AADF-33D4-B4F7-2264-59043738BB57}"/>
                </a:ext>
              </a:extLst>
            </p:cNvPr>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a:extLst>
                <a:ext uri="{FF2B5EF4-FFF2-40B4-BE49-F238E27FC236}">
                  <a16:creationId xmlns:a16="http://schemas.microsoft.com/office/drawing/2014/main" id="{A92A85B7-4A11-0B3F-11F6-4F967C2CFDAA}"/>
                </a:ext>
              </a:extLst>
            </p:cNvPr>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a:extLst>
              <a:ext uri="{FF2B5EF4-FFF2-40B4-BE49-F238E27FC236}">
                <a16:creationId xmlns:a16="http://schemas.microsoft.com/office/drawing/2014/main" id="{0372A8EA-F238-A54E-A922-3B4D9AD88279}"/>
              </a:ext>
            </a:extLst>
          </p:cNvPr>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F8EA18B6-059F-1CD3-9301-3F697D6048BC}"/>
              </a:ext>
            </a:extLst>
          </p:cNvPr>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7" name="TextBox 7">
            <a:extLst>
              <a:ext uri="{FF2B5EF4-FFF2-40B4-BE49-F238E27FC236}">
                <a16:creationId xmlns:a16="http://schemas.microsoft.com/office/drawing/2014/main" id="{017DB8FB-63B8-A459-A71C-2F1A56F5AB65}"/>
              </a:ext>
            </a:extLst>
          </p:cNvPr>
          <p:cNvSpPr txBox="1"/>
          <p:nvPr/>
        </p:nvSpPr>
        <p:spPr>
          <a:xfrm>
            <a:off x="1752600" y="4194973"/>
            <a:ext cx="9546952" cy="4103688"/>
          </a:xfrm>
          <a:prstGeom prst="rect">
            <a:avLst/>
          </a:prstGeom>
        </p:spPr>
        <p:txBody>
          <a:bodyPr wrap="square" lIns="0" tIns="0" rIns="0" bIns="0" rtlCol="0" anchor="t">
            <a:spAutoFit/>
          </a:bodyPr>
          <a:lstStyle/>
          <a:p>
            <a:pPr>
              <a:lnSpc>
                <a:spcPts val="3207"/>
              </a:lnSpc>
            </a:pPr>
            <a:r>
              <a:rPr lang="en-US" sz="4000" dirty="0">
                <a:solidFill>
                  <a:schemeClr val="accent5"/>
                </a:solidFill>
                <a:latin typeface="DM Sans"/>
                <a:ea typeface="DM Sans"/>
                <a:cs typeface="DM Sans"/>
                <a:sym typeface="DM Sans"/>
              </a:rPr>
              <a:t>Product : </a:t>
            </a:r>
          </a:p>
          <a:p>
            <a:pPr>
              <a:lnSpc>
                <a:spcPts val="3207"/>
              </a:lnSpc>
            </a:pPr>
            <a:endParaRPr lang="en-US" sz="2672" dirty="0">
              <a:solidFill>
                <a:schemeClr val="accent5"/>
              </a:solidFill>
              <a:latin typeface="DM Sans"/>
              <a:ea typeface="DM Sans"/>
              <a:cs typeface="DM Sans"/>
              <a:sym typeface="DM Sans"/>
            </a:endParaRPr>
          </a:p>
          <a:p>
            <a:pPr>
              <a:lnSpc>
                <a:spcPts val="3207"/>
              </a:lnSpc>
            </a:pPr>
            <a:r>
              <a:rPr lang="en-US" sz="2672" dirty="0">
                <a:latin typeface="DM Sans"/>
                <a:ea typeface="DM Sans"/>
                <a:cs typeface="DM Sans"/>
                <a:sym typeface="DM Sans"/>
              </a:rPr>
              <a:t>There are 3 product groups, divided by gender into 6 groups.</a:t>
            </a:r>
          </a:p>
          <a:p>
            <a:pPr>
              <a:lnSpc>
                <a:spcPts val="3207"/>
              </a:lnSpc>
            </a:pPr>
            <a:endParaRPr lang="en-US" sz="2672" dirty="0">
              <a:latin typeface="DM Sans"/>
              <a:ea typeface="DM Sans"/>
              <a:cs typeface="DM Sans"/>
              <a:sym typeface="DM Sans"/>
            </a:endParaRPr>
          </a:p>
          <a:p>
            <a:pPr>
              <a:lnSpc>
                <a:spcPts val="3207"/>
              </a:lnSpc>
            </a:pPr>
            <a:r>
              <a:rPr lang="en-US" sz="2800" dirty="0"/>
              <a:t>The product ranking is fairly consistent. </a:t>
            </a:r>
          </a:p>
          <a:p>
            <a:pPr>
              <a:lnSpc>
                <a:spcPts val="3207"/>
              </a:lnSpc>
            </a:pPr>
            <a:endParaRPr lang="en-US" sz="2800" dirty="0"/>
          </a:p>
          <a:p>
            <a:pPr>
              <a:lnSpc>
                <a:spcPts val="3207"/>
              </a:lnSpc>
            </a:pPr>
            <a:r>
              <a:rPr lang="en-US" sz="2800" b="1" dirty="0"/>
              <a:t>Men's Street Footwear</a:t>
            </a:r>
            <a:r>
              <a:rPr lang="en-US" sz="2800" dirty="0"/>
              <a:t> is the top-selling category, followed by </a:t>
            </a:r>
            <a:r>
              <a:rPr lang="en-US" sz="2800" b="1" dirty="0"/>
              <a:t>Women's Apparel</a:t>
            </a:r>
            <a:r>
              <a:rPr lang="en-US" sz="2800" dirty="0"/>
              <a:t> and </a:t>
            </a:r>
            <a:r>
              <a:rPr lang="en-US" sz="2800" b="1" dirty="0"/>
              <a:t>Women's Street Footwear</a:t>
            </a:r>
            <a:r>
              <a:rPr lang="en-US" sz="2800" dirty="0"/>
              <a:t> in the number two and three spots, respectively. </a:t>
            </a:r>
            <a:endParaRPr lang="en-US" sz="2672" dirty="0">
              <a:latin typeface="DM Sans"/>
              <a:ea typeface="DM Sans"/>
              <a:cs typeface="DM Sans"/>
              <a:sym typeface="DM Sans"/>
            </a:endParaRPr>
          </a:p>
        </p:txBody>
      </p:sp>
      <p:sp>
        <p:nvSpPr>
          <p:cNvPr id="8" name="TextBox 8">
            <a:extLst>
              <a:ext uri="{FF2B5EF4-FFF2-40B4-BE49-F238E27FC236}">
                <a16:creationId xmlns:a16="http://schemas.microsoft.com/office/drawing/2014/main" id="{89C2824D-C5D8-F72B-188E-93919BE636BC}"/>
              </a:ext>
            </a:extLst>
          </p:cNvPr>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a:extLst>
              <a:ext uri="{FF2B5EF4-FFF2-40B4-BE49-F238E27FC236}">
                <a16:creationId xmlns:a16="http://schemas.microsoft.com/office/drawing/2014/main" id="{F72784B0-1B1C-6C20-4DED-033C1D9F0E57}"/>
              </a:ext>
            </a:extLst>
          </p:cNvPr>
          <p:cNvGrpSpPr/>
          <p:nvPr/>
        </p:nvGrpSpPr>
        <p:grpSpPr>
          <a:xfrm>
            <a:off x="-555030" y="9642030"/>
            <a:ext cx="19398061" cy="1289940"/>
            <a:chOff x="0" y="0"/>
            <a:chExt cx="5108954" cy="339737"/>
          </a:xfrm>
        </p:grpSpPr>
        <p:sp>
          <p:nvSpPr>
            <p:cNvPr id="10" name="Freeform 10">
              <a:extLst>
                <a:ext uri="{FF2B5EF4-FFF2-40B4-BE49-F238E27FC236}">
                  <a16:creationId xmlns:a16="http://schemas.microsoft.com/office/drawing/2014/main" id="{4AB58ECD-57C6-869C-F868-E9D2CD3DADE6}"/>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a:extLst>
                <a:ext uri="{FF2B5EF4-FFF2-40B4-BE49-F238E27FC236}">
                  <a16:creationId xmlns:a16="http://schemas.microsoft.com/office/drawing/2014/main" id="{B462F8EF-BB4F-40F8-F2B5-2AEAA0492C9A}"/>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extLst>
              <a:ext uri="{FF2B5EF4-FFF2-40B4-BE49-F238E27FC236}">
                <a16:creationId xmlns:a16="http://schemas.microsoft.com/office/drawing/2014/main" id="{3B96EF3A-0458-636F-9F96-3D4183287C40}"/>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ECA9FF3C-AC28-F9FB-479C-CAD3D21DC0FF}"/>
              </a:ext>
            </a:extLst>
          </p:cNvPr>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4" name="TextBox 14">
            <a:extLst>
              <a:ext uri="{FF2B5EF4-FFF2-40B4-BE49-F238E27FC236}">
                <a16:creationId xmlns:a16="http://schemas.microsoft.com/office/drawing/2014/main" id="{8E8BD53F-EECA-2B66-87B6-77E0FC2D8B78}"/>
              </a:ext>
            </a:extLst>
          </p:cNvPr>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Tree>
    <p:extLst>
      <p:ext uri="{BB962C8B-B14F-4D97-AF65-F5344CB8AC3E}">
        <p14:creationId xmlns:p14="http://schemas.microsoft.com/office/powerpoint/2010/main" val="930477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07557-3B09-6664-AE84-736042C4F6D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4D00A44-77F4-2DF1-2E9D-C1D07C91020D}"/>
              </a:ext>
            </a:extLst>
          </p:cNvPr>
          <p:cNvGrpSpPr/>
          <p:nvPr/>
        </p:nvGrpSpPr>
        <p:grpSpPr>
          <a:xfrm>
            <a:off x="-468113" y="2065029"/>
            <a:ext cx="1349957" cy="6084697"/>
            <a:chOff x="0" y="0"/>
            <a:chExt cx="258540" cy="1165325"/>
          </a:xfrm>
        </p:grpSpPr>
        <p:sp>
          <p:nvSpPr>
            <p:cNvPr id="3" name="Freeform 3">
              <a:extLst>
                <a:ext uri="{FF2B5EF4-FFF2-40B4-BE49-F238E27FC236}">
                  <a16:creationId xmlns:a16="http://schemas.microsoft.com/office/drawing/2014/main" id="{7B884FBF-ABC6-F361-8CA7-36B695C277C7}"/>
                </a:ext>
              </a:extLst>
            </p:cNvPr>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a:extLst>
                <a:ext uri="{FF2B5EF4-FFF2-40B4-BE49-F238E27FC236}">
                  <a16:creationId xmlns:a16="http://schemas.microsoft.com/office/drawing/2014/main" id="{4C159BD4-BA78-BE7E-A66D-1578010531EB}"/>
                </a:ext>
              </a:extLst>
            </p:cNvPr>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a:extLst>
              <a:ext uri="{FF2B5EF4-FFF2-40B4-BE49-F238E27FC236}">
                <a16:creationId xmlns:a16="http://schemas.microsoft.com/office/drawing/2014/main" id="{9A084A4A-7C66-FD0B-DC10-775ACAD1338C}"/>
              </a:ext>
            </a:extLst>
          </p:cNvPr>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6" name="Freeform 6">
            <a:extLst>
              <a:ext uri="{FF2B5EF4-FFF2-40B4-BE49-F238E27FC236}">
                <a16:creationId xmlns:a16="http://schemas.microsoft.com/office/drawing/2014/main" id="{3387491E-0160-8EE7-A9CA-DAAC61E052AC}"/>
              </a:ext>
            </a:extLst>
          </p:cNvPr>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7" name="TextBox 7">
            <a:extLst>
              <a:ext uri="{FF2B5EF4-FFF2-40B4-BE49-F238E27FC236}">
                <a16:creationId xmlns:a16="http://schemas.microsoft.com/office/drawing/2014/main" id="{86EA99AD-BA3A-8826-B593-BEF85152BCEB}"/>
              </a:ext>
            </a:extLst>
          </p:cNvPr>
          <p:cNvSpPr txBox="1"/>
          <p:nvPr/>
        </p:nvSpPr>
        <p:spPr>
          <a:xfrm>
            <a:off x="1454196" y="3819406"/>
            <a:ext cx="9546952" cy="5519460"/>
          </a:xfrm>
          <a:prstGeom prst="rect">
            <a:avLst/>
          </a:prstGeom>
        </p:spPr>
        <p:txBody>
          <a:bodyPr wrap="square" lIns="0" tIns="0" rIns="0" bIns="0" rtlCol="0" anchor="t">
            <a:spAutoFit/>
          </a:bodyPr>
          <a:lstStyle/>
          <a:p>
            <a:pPr>
              <a:lnSpc>
                <a:spcPts val="3207"/>
              </a:lnSpc>
            </a:pPr>
            <a:r>
              <a:rPr lang="en-US" sz="4000" dirty="0">
                <a:solidFill>
                  <a:schemeClr val="accent5"/>
                </a:solidFill>
                <a:latin typeface="DM Sans"/>
                <a:ea typeface="DM Sans"/>
                <a:cs typeface="DM Sans"/>
                <a:sym typeface="DM Sans"/>
              </a:rPr>
              <a:t>Retailer : </a:t>
            </a:r>
          </a:p>
          <a:p>
            <a:pPr>
              <a:lnSpc>
                <a:spcPts val="3207"/>
              </a:lnSpc>
            </a:pPr>
            <a:endParaRPr lang="en-US" sz="2672" dirty="0">
              <a:solidFill>
                <a:schemeClr val="accent5"/>
              </a:solidFill>
              <a:latin typeface="DM Sans"/>
              <a:ea typeface="DM Sans"/>
              <a:cs typeface="DM Sans"/>
              <a:sym typeface="DM Sans"/>
            </a:endParaRPr>
          </a:p>
          <a:p>
            <a:r>
              <a:rPr lang="en-US" sz="2800" dirty="0"/>
              <a:t>Tare six main retailers for Adidas in the US:</a:t>
            </a:r>
          </a:p>
          <a:p>
            <a:endParaRPr lang="en-US" sz="2800" dirty="0"/>
          </a:p>
          <a:p>
            <a:pPr marL="457200" indent="-457200">
              <a:buFont typeface="Arial" panose="020B0604020202020204" pitchFamily="34" charset="0"/>
              <a:buChar char="•"/>
            </a:pPr>
            <a:r>
              <a:rPr lang="en-US" sz="2800" b="1" dirty="0"/>
              <a:t>West Gear</a:t>
            </a:r>
          </a:p>
          <a:p>
            <a:pPr marL="457200" indent="-457200">
              <a:buFont typeface="Arial" panose="020B0604020202020204" pitchFamily="34" charset="0"/>
              <a:buChar char="•"/>
            </a:pPr>
            <a:r>
              <a:rPr lang="en-US" sz="2800" b="1" dirty="0"/>
              <a:t>Foot Locker</a:t>
            </a:r>
          </a:p>
          <a:p>
            <a:pPr marL="457200" indent="-457200">
              <a:buFont typeface="Arial" panose="020B0604020202020204" pitchFamily="34" charset="0"/>
              <a:buChar char="•"/>
            </a:pPr>
            <a:r>
              <a:rPr lang="en-US" sz="2800" b="1" dirty="0"/>
              <a:t>Sports Direct</a:t>
            </a:r>
          </a:p>
          <a:p>
            <a:pPr marL="457200" indent="-457200">
              <a:buFont typeface="Arial" panose="020B0604020202020204" pitchFamily="34" charset="0"/>
              <a:buChar char="•"/>
            </a:pPr>
            <a:r>
              <a:rPr lang="en-US" sz="2800" b="1" dirty="0"/>
              <a:t>Kohl’s</a:t>
            </a:r>
            <a:endParaRPr lang="en-US" sz="2800" dirty="0"/>
          </a:p>
          <a:p>
            <a:pPr marL="457200" indent="-457200">
              <a:buFont typeface="Arial" panose="020B0604020202020204" pitchFamily="34" charset="0"/>
              <a:buChar char="•"/>
            </a:pPr>
            <a:r>
              <a:rPr lang="en-US" sz="2800" b="1" dirty="0"/>
              <a:t>Walmart</a:t>
            </a:r>
            <a:endParaRPr lang="en-US" sz="2800" dirty="0"/>
          </a:p>
          <a:p>
            <a:pPr marL="457200" indent="-457200">
              <a:buFont typeface="Arial" panose="020B0604020202020204" pitchFamily="34" charset="0"/>
              <a:buChar char="•"/>
            </a:pPr>
            <a:r>
              <a:rPr lang="en-US" sz="2800" b="1" dirty="0"/>
              <a:t>Amazon</a:t>
            </a:r>
          </a:p>
          <a:p>
            <a:pPr marL="457200" indent="-457200">
              <a:buFont typeface="Arial" panose="020B0604020202020204" pitchFamily="34" charset="0"/>
              <a:buChar char="•"/>
            </a:pPr>
            <a:endParaRPr lang="en-US" sz="2800" b="1" dirty="0"/>
          </a:p>
          <a:p>
            <a:pPr>
              <a:lnSpc>
                <a:spcPts val="3207"/>
              </a:lnSpc>
            </a:pPr>
            <a:r>
              <a:rPr lang="en-US" sz="2800" dirty="0"/>
              <a:t>Arranged in order with West Gear with highest sales and Amazon with lowest. </a:t>
            </a:r>
            <a:endParaRPr lang="en-US" sz="2672" dirty="0">
              <a:latin typeface="DM Sans"/>
              <a:ea typeface="DM Sans"/>
              <a:cs typeface="DM Sans"/>
              <a:sym typeface="DM Sans"/>
            </a:endParaRPr>
          </a:p>
        </p:txBody>
      </p:sp>
      <p:sp>
        <p:nvSpPr>
          <p:cNvPr id="8" name="TextBox 8">
            <a:extLst>
              <a:ext uri="{FF2B5EF4-FFF2-40B4-BE49-F238E27FC236}">
                <a16:creationId xmlns:a16="http://schemas.microsoft.com/office/drawing/2014/main" id="{62D57390-2408-2C86-2E15-8C9E020EDD18}"/>
              </a:ext>
            </a:extLst>
          </p:cNvPr>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a:extLst>
              <a:ext uri="{FF2B5EF4-FFF2-40B4-BE49-F238E27FC236}">
                <a16:creationId xmlns:a16="http://schemas.microsoft.com/office/drawing/2014/main" id="{C64FA2C8-7127-9310-AF5B-61C0B57CFAF8}"/>
              </a:ext>
            </a:extLst>
          </p:cNvPr>
          <p:cNvGrpSpPr/>
          <p:nvPr/>
        </p:nvGrpSpPr>
        <p:grpSpPr>
          <a:xfrm>
            <a:off x="-555030" y="9642030"/>
            <a:ext cx="19398061" cy="1289940"/>
            <a:chOff x="0" y="0"/>
            <a:chExt cx="5108954" cy="339737"/>
          </a:xfrm>
        </p:grpSpPr>
        <p:sp>
          <p:nvSpPr>
            <p:cNvPr id="10" name="Freeform 10">
              <a:extLst>
                <a:ext uri="{FF2B5EF4-FFF2-40B4-BE49-F238E27FC236}">
                  <a16:creationId xmlns:a16="http://schemas.microsoft.com/office/drawing/2014/main" id="{BE3C08FC-0304-3D28-DDC2-E45E55212E88}"/>
                </a:ext>
              </a:extLst>
            </p:cNvPr>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a:extLst>
                <a:ext uri="{FF2B5EF4-FFF2-40B4-BE49-F238E27FC236}">
                  <a16:creationId xmlns:a16="http://schemas.microsoft.com/office/drawing/2014/main" id="{B7118DC9-8168-4A39-2C0A-D7A3EC29EB59}"/>
                </a:ext>
              </a:extLst>
            </p:cNvPr>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a:extLst>
              <a:ext uri="{FF2B5EF4-FFF2-40B4-BE49-F238E27FC236}">
                <a16:creationId xmlns:a16="http://schemas.microsoft.com/office/drawing/2014/main" id="{882C2EE0-75FE-8464-B0CB-84742B8A95B1}"/>
              </a:ext>
            </a:extLst>
          </p:cNvPr>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3" name="Freeform 13">
            <a:extLst>
              <a:ext uri="{FF2B5EF4-FFF2-40B4-BE49-F238E27FC236}">
                <a16:creationId xmlns:a16="http://schemas.microsoft.com/office/drawing/2014/main" id="{97FCD670-A6BF-DDCE-A220-708B7519152C}"/>
              </a:ext>
            </a:extLst>
          </p:cNvPr>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4" name="TextBox 14">
            <a:extLst>
              <a:ext uri="{FF2B5EF4-FFF2-40B4-BE49-F238E27FC236}">
                <a16:creationId xmlns:a16="http://schemas.microsoft.com/office/drawing/2014/main" id="{6188DDD7-27F2-3D2C-12F8-394D072AC287}"/>
              </a:ext>
            </a:extLst>
          </p:cNvPr>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Tree>
    <p:extLst>
      <p:ext uri="{BB962C8B-B14F-4D97-AF65-F5344CB8AC3E}">
        <p14:creationId xmlns:p14="http://schemas.microsoft.com/office/powerpoint/2010/main" val="176902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8113" y="2065029"/>
            <a:ext cx="1349957" cy="6084697"/>
            <a:chOff x="0" y="0"/>
            <a:chExt cx="258540" cy="1165325"/>
          </a:xfrm>
        </p:grpSpPr>
        <p:sp>
          <p:nvSpPr>
            <p:cNvPr id="3" name="Freeform 3"/>
            <p:cNvSpPr/>
            <p:nvPr/>
          </p:nvSpPr>
          <p:spPr>
            <a:xfrm>
              <a:off x="0" y="0"/>
              <a:ext cx="258540" cy="1165325"/>
            </a:xfrm>
            <a:custGeom>
              <a:avLst/>
              <a:gdLst/>
              <a:ahLst/>
              <a:cxnLst/>
              <a:rect l="l" t="t" r="r" b="b"/>
              <a:pathLst>
                <a:path w="258540" h="1165325">
                  <a:moveTo>
                    <a:pt x="129270" y="0"/>
                  </a:moveTo>
                  <a:lnTo>
                    <a:pt x="129270" y="0"/>
                  </a:lnTo>
                  <a:cubicBezTo>
                    <a:pt x="163555" y="0"/>
                    <a:pt x="196435" y="13619"/>
                    <a:pt x="220678" y="37862"/>
                  </a:cubicBezTo>
                  <a:cubicBezTo>
                    <a:pt x="244921" y="62105"/>
                    <a:pt x="258540" y="94986"/>
                    <a:pt x="258540" y="129270"/>
                  </a:cubicBezTo>
                  <a:lnTo>
                    <a:pt x="258540" y="1036055"/>
                  </a:lnTo>
                  <a:cubicBezTo>
                    <a:pt x="258540" y="1070339"/>
                    <a:pt x="244921" y="1103220"/>
                    <a:pt x="220678" y="1127462"/>
                  </a:cubicBezTo>
                  <a:cubicBezTo>
                    <a:pt x="196435" y="1151705"/>
                    <a:pt x="163555" y="1165325"/>
                    <a:pt x="129270" y="1165325"/>
                  </a:cubicBezTo>
                  <a:lnTo>
                    <a:pt x="129270" y="1165325"/>
                  </a:lnTo>
                  <a:cubicBezTo>
                    <a:pt x="57876" y="1165325"/>
                    <a:pt x="0" y="1107449"/>
                    <a:pt x="0" y="1036055"/>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txBody>
            <a:bodyPr/>
            <a:lstStyle/>
            <a:p>
              <a:endParaRPr lang="en-IN"/>
            </a:p>
          </p:txBody>
        </p:sp>
        <p:sp>
          <p:nvSpPr>
            <p:cNvPr id="4" name="TextBox 4"/>
            <p:cNvSpPr txBox="1"/>
            <p:nvPr/>
          </p:nvSpPr>
          <p:spPr>
            <a:xfrm>
              <a:off x="0" y="76200"/>
              <a:ext cx="258540" cy="1089125"/>
            </a:xfrm>
            <a:prstGeom prst="rect">
              <a:avLst/>
            </a:prstGeom>
          </p:spPr>
          <p:txBody>
            <a:bodyPr lIns="50800" tIns="50800" rIns="50800" bIns="50800" rtlCol="0" anchor="ctr"/>
            <a:lstStyle/>
            <a:p>
              <a:pPr algn="ctr">
                <a:lnSpc>
                  <a:spcPts val="1462"/>
                </a:lnSpc>
              </a:pPr>
              <a:endParaRPr/>
            </a:p>
          </p:txBody>
        </p:sp>
      </p:grpSp>
      <p:sp>
        <p:nvSpPr>
          <p:cNvPr id="5" name="Freeform 5"/>
          <p:cNvSpPr/>
          <p:nvPr/>
        </p:nvSpPr>
        <p:spPr>
          <a:xfrm>
            <a:off x="489527" y="2557810"/>
            <a:ext cx="784634" cy="784634"/>
          </a:xfrm>
          <a:custGeom>
            <a:avLst/>
            <a:gdLst/>
            <a:ahLst/>
            <a:cxnLst/>
            <a:rect l="l" t="t" r="r" b="b"/>
            <a:pathLst>
              <a:path w="784634" h="784634">
                <a:moveTo>
                  <a:pt x="0" y="0"/>
                </a:moveTo>
                <a:lnTo>
                  <a:pt x="784633" y="0"/>
                </a:lnTo>
                <a:lnTo>
                  <a:pt x="784633" y="784634"/>
                </a:lnTo>
                <a:lnTo>
                  <a:pt x="0" y="78463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IN"/>
          </a:p>
        </p:txBody>
      </p:sp>
      <p:sp>
        <p:nvSpPr>
          <p:cNvPr id="6" name="Freeform 6"/>
          <p:cNvSpPr/>
          <p:nvPr/>
        </p:nvSpPr>
        <p:spPr>
          <a:xfrm>
            <a:off x="12130972" y="3556094"/>
            <a:ext cx="6454701" cy="4659121"/>
          </a:xfrm>
          <a:custGeom>
            <a:avLst/>
            <a:gdLst/>
            <a:ahLst/>
            <a:cxnLst/>
            <a:rect l="l" t="t" r="r" b="b"/>
            <a:pathLst>
              <a:path w="6454701" h="465912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7" name="TextBox 7"/>
          <p:cNvSpPr txBox="1"/>
          <p:nvPr/>
        </p:nvSpPr>
        <p:spPr>
          <a:xfrm>
            <a:off x="1713263" y="4194973"/>
            <a:ext cx="9586289" cy="2872581"/>
          </a:xfrm>
          <a:prstGeom prst="rect">
            <a:avLst/>
          </a:prstGeom>
        </p:spPr>
        <p:txBody>
          <a:bodyPr lIns="0" tIns="0" rIns="0" bIns="0" rtlCol="0" anchor="t">
            <a:spAutoFit/>
          </a:bodyPr>
          <a:lstStyle/>
          <a:p>
            <a:pPr>
              <a:lnSpc>
                <a:spcPts val="3207"/>
              </a:lnSpc>
            </a:pPr>
            <a:r>
              <a:rPr lang="en-US" sz="4000" dirty="0">
                <a:solidFill>
                  <a:schemeClr val="accent5"/>
                </a:solidFill>
                <a:latin typeface="DM Sans"/>
                <a:ea typeface="DM Sans"/>
                <a:cs typeface="DM Sans"/>
                <a:sym typeface="DM Sans"/>
              </a:rPr>
              <a:t>Sales Method: </a:t>
            </a:r>
          </a:p>
          <a:p>
            <a:pPr>
              <a:lnSpc>
                <a:spcPts val="3207"/>
              </a:lnSpc>
            </a:pPr>
            <a:endParaRPr lang="en-US" sz="2672" dirty="0">
              <a:solidFill>
                <a:schemeClr val="accent5"/>
              </a:solidFill>
              <a:latin typeface="DM Sans"/>
              <a:ea typeface="DM Sans"/>
              <a:cs typeface="DM Sans"/>
              <a:sym typeface="DM Sans"/>
            </a:endParaRPr>
          </a:p>
          <a:p>
            <a:pPr>
              <a:lnSpc>
                <a:spcPts val="3207"/>
              </a:lnSpc>
            </a:pPr>
            <a:r>
              <a:rPr lang="en-US" sz="2672" dirty="0">
                <a:latin typeface="DM Sans"/>
                <a:ea typeface="DM Sans"/>
                <a:cs typeface="DM Sans"/>
                <a:sym typeface="DM Sans"/>
              </a:rPr>
              <a:t>While the "online" sales method is the most frequent overall, there are important retailer-specific differences:</a:t>
            </a:r>
          </a:p>
          <a:p>
            <a:pPr>
              <a:lnSpc>
                <a:spcPts val="3207"/>
              </a:lnSpc>
            </a:pPr>
            <a:endParaRPr lang="en-US" sz="2672" dirty="0">
              <a:latin typeface="DM Sans"/>
              <a:ea typeface="DM Sans"/>
              <a:cs typeface="DM Sans"/>
              <a:sym typeface="DM Sans"/>
            </a:endParaRPr>
          </a:p>
          <a:p>
            <a:pPr marL="457200" indent="-457200">
              <a:lnSpc>
                <a:spcPts val="3207"/>
              </a:lnSpc>
              <a:buFont typeface="Arial" panose="020B0604020202020204" pitchFamily="34" charset="0"/>
              <a:buChar char="•"/>
            </a:pPr>
            <a:r>
              <a:rPr lang="en-US" sz="2672" dirty="0">
                <a:latin typeface="DM Sans"/>
                <a:ea typeface="DM Sans"/>
                <a:cs typeface="DM Sans"/>
                <a:sym typeface="DM Sans"/>
              </a:rPr>
              <a:t>West Gear: Sells more products in-store.</a:t>
            </a:r>
          </a:p>
          <a:p>
            <a:pPr marL="457200" indent="-457200">
              <a:lnSpc>
                <a:spcPts val="3207"/>
              </a:lnSpc>
              <a:buFont typeface="Arial" panose="020B0604020202020204" pitchFamily="34" charset="0"/>
              <a:buChar char="•"/>
            </a:pPr>
            <a:r>
              <a:rPr lang="en-US" sz="2672" dirty="0">
                <a:latin typeface="DM Sans"/>
                <a:ea typeface="DM Sans"/>
                <a:cs typeface="DM Sans"/>
                <a:sym typeface="DM Sans"/>
              </a:rPr>
              <a:t>Walmart &amp; Sports Direct: Sell more products in outlets.</a:t>
            </a:r>
          </a:p>
        </p:txBody>
      </p:sp>
      <p:sp>
        <p:nvSpPr>
          <p:cNvPr id="8" name="TextBox 8"/>
          <p:cNvSpPr txBox="1"/>
          <p:nvPr/>
        </p:nvSpPr>
        <p:spPr>
          <a:xfrm>
            <a:off x="7162800" y="2632670"/>
            <a:ext cx="4657151" cy="599395"/>
          </a:xfrm>
          <a:prstGeom prst="rect">
            <a:avLst/>
          </a:prstGeom>
        </p:spPr>
        <p:txBody>
          <a:bodyPr lIns="0" tIns="0" rIns="0" bIns="0" rtlCol="0" anchor="t">
            <a:spAutoFit/>
          </a:bodyPr>
          <a:lstStyle/>
          <a:p>
            <a:pPr algn="l">
              <a:lnSpc>
                <a:spcPts val="4896"/>
              </a:lnSpc>
            </a:pPr>
            <a:r>
              <a:rPr lang="en-US" sz="3497" b="1" dirty="0">
                <a:latin typeface="DM Sans Bold"/>
                <a:ea typeface="DM Sans Bold"/>
                <a:cs typeface="DM Sans Bold"/>
                <a:sym typeface="DM Sans Bold"/>
              </a:rPr>
              <a:t>KEY</a:t>
            </a:r>
            <a:r>
              <a:rPr lang="en-US" sz="3497" b="1" dirty="0">
                <a:solidFill>
                  <a:srgbClr val="2F1800"/>
                </a:solidFill>
                <a:latin typeface="DM Sans Bold"/>
                <a:ea typeface="DM Sans Bold"/>
                <a:cs typeface="DM Sans Bold"/>
                <a:sym typeface="DM Sans Bold"/>
              </a:rPr>
              <a:t> </a:t>
            </a:r>
            <a:r>
              <a:rPr lang="en-US" sz="3497" b="1" dirty="0">
                <a:latin typeface="DM Sans Bold"/>
                <a:ea typeface="DM Sans Bold"/>
                <a:cs typeface="DM Sans Bold"/>
                <a:sym typeface="DM Sans Bold"/>
              </a:rPr>
              <a:t>INSIGHTS</a:t>
            </a:r>
          </a:p>
        </p:txBody>
      </p:sp>
      <p:grpSp>
        <p:nvGrpSpPr>
          <p:cNvPr id="9" name="Group 9"/>
          <p:cNvGrpSpPr/>
          <p:nvPr/>
        </p:nvGrpSpPr>
        <p:grpSpPr>
          <a:xfrm>
            <a:off x="-555030" y="9642030"/>
            <a:ext cx="19398061" cy="1289940"/>
            <a:chOff x="0" y="0"/>
            <a:chExt cx="5108954" cy="339737"/>
          </a:xfrm>
        </p:grpSpPr>
        <p:sp>
          <p:nvSpPr>
            <p:cNvPr id="10" name="Freeform 10"/>
            <p:cNvSpPr/>
            <p:nvPr/>
          </p:nvSpPr>
          <p:spPr>
            <a:xfrm>
              <a:off x="0" y="0"/>
              <a:ext cx="5108954" cy="339737"/>
            </a:xfrm>
            <a:custGeom>
              <a:avLst/>
              <a:gdLst/>
              <a:ahLst/>
              <a:cxnLst/>
              <a:rect l="l" t="t" r="r" b="b"/>
              <a:pathLst>
                <a:path w="5108954" h="339737">
                  <a:moveTo>
                    <a:pt x="20355" y="0"/>
                  </a:moveTo>
                  <a:lnTo>
                    <a:pt x="5088600" y="0"/>
                  </a:lnTo>
                  <a:cubicBezTo>
                    <a:pt x="5093998" y="0"/>
                    <a:pt x="5099176" y="2144"/>
                    <a:pt x="5102993" y="5962"/>
                  </a:cubicBezTo>
                  <a:cubicBezTo>
                    <a:pt x="5106810" y="9779"/>
                    <a:pt x="5108954" y="14956"/>
                    <a:pt x="5108954" y="20355"/>
                  </a:cubicBezTo>
                  <a:lnTo>
                    <a:pt x="5108954" y="319383"/>
                  </a:lnTo>
                  <a:cubicBezTo>
                    <a:pt x="5108954" y="324781"/>
                    <a:pt x="5106810" y="329958"/>
                    <a:pt x="5102993" y="333776"/>
                  </a:cubicBezTo>
                  <a:cubicBezTo>
                    <a:pt x="5099176" y="337593"/>
                    <a:pt x="5093998" y="339737"/>
                    <a:pt x="5088600" y="339737"/>
                  </a:cubicBezTo>
                  <a:lnTo>
                    <a:pt x="20355" y="339737"/>
                  </a:lnTo>
                  <a:cubicBezTo>
                    <a:pt x="9113" y="339737"/>
                    <a:pt x="0" y="330624"/>
                    <a:pt x="0" y="319383"/>
                  </a:cubicBezTo>
                  <a:lnTo>
                    <a:pt x="0" y="20355"/>
                  </a:lnTo>
                  <a:cubicBezTo>
                    <a:pt x="0" y="9113"/>
                    <a:pt x="9113" y="0"/>
                    <a:pt x="20355" y="0"/>
                  </a:cubicBezTo>
                  <a:close/>
                </a:path>
              </a:pathLst>
            </a:custGeom>
            <a:solidFill>
              <a:srgbClr val="042E57"/>
            </a:solidFill>
          </p:spPr>
          <p:txBody>
            <a:bodyPr/>
            <a:lstStyle/>
            <a:p>
              <a:endParaRPr lang="en-IN"/>
            </a:p>
          </p:txBody>
        </p:sp>
        <p:sp>
          <p:nvSpPr>
            <p:cNvPr id="11" name="TextBox 11"/>
            <p:cNvSpPr txBox="1"/>
            <p:nvPr/>
          </p:nvSpPr>
          <p:spPr>
            <a:xfrm>
              <a:off x="0" y="-38100"/>
              <a:ext cx="5108954" cy="37783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flipH="1" flipV="1">
            <a:off x="0" y="-650078"/>
            <a:ext cx="2908392" cy="3187330"/>
          </a:xfrm>
          <a:custGeom>
            <a:avLst/>
            <a:gdLst/>
            <a:ahLst/>
            <a:cxnLst/>
            <a:rect l="l" t="t" r="r" b="b"/>
            <a:pathLst>
              <a:path w="2908392" h="3187330">
                <a:moveTo>
                  <a:pt x="2908392" y="3187330"/>
                </a:moveTo>
                <a:lnTo>
                  <a:pt x="0" y="3187330"/>
                </a:lnTo>
                <a:lnTo>
                  <a:pt x="0" y="0"/>
                </a:lnTo>
                <a:lnTo>
                  <a:pt x="2908392" y="0"/>
                </a:lnTo>
                <a:lnTo>
                  <a:pt x="2908392" y="318733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3" name="Freeform 13"/>
          <p:cNvSpPr/>
          <p:nvPr/>
        </p:nvSpPr>
        <p:spPr>
          <a:xfrm flipV="1">
            <a:off x="15697535" y="0"/>
            <a:ext cx="2590465" cy="2838911"/>
          </a:xfrm>
          <a:custGeom>
            <a:avLst/>
            <a:gdLst/>
            <a:ahLst/>
            <a:cxnLst/>
            <a:rect l="l" t="t" r="r" b="b"/>
            <a:pathLst>
              <a:path w="2590465" h="2838911">
                <a:moveTo>
                  <a:pt x="0" y="2838911"/>
                </a:moveTo>
                <a:lnTo>
                  <a:pt x="2590465" y="2838911"/>
                </a:lnTo>
                <a:lnTo>
                  <a:pt x="2590465" y="0"/>
                </a:lnTo>
                <a:lnTo>
                  <a:pt x="0" y="0"/>
                </a:lnTo>
                <a:lnTo>
                  <a:pt x="0" y="2838911"/>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14" name="TextBox 14"/>
          <p:cNvSpPr txBox="1"/>
          <p:nvPr/>
        </p:nvSpPr>
        <p:spPr>
          <a:xfrm>
            <a:off x="2108095" y="804887"/>
            <a:ext cx="14389738" cy="1595077"/>
          </a:xfrm>
          <a:prstGeom prst="rect">
            <a:avLst/>
          </a:prstGeom>
        </p:spPr>
        <p:txBody>
          <a:bodyPr lIns="0" tIns="0" rIns="0" bIns="0" rtlCol="0" anchor="t">
            <a:spAutoFit/>
          </a:bodyPr>
          <a:lstStyle/>
          <a:p>
            <a:pPr algn="l">
              <a:lnSpc>
                <a:spcPts val="6173"/>
              </a:lnSpc>
            </a:pPr>
            <a:r>
              <a:rPr lang="en-US" sz="6173" dirty="0">
                <a:latin typeface="Gagalin"/>
                <a:ea typeface="Gagalin"/>
                <a:cs typeface="Gagalin"/>
                <a:sym typeface="Gagalin"/>
              </a:rPr>
              <a:t>sales ANALYSIS DASHBOARD    </a:t>
            </a:r>
          </a:p>
          <a:p>
            <a:pPr algn="l">
              <a:lnSpc>
                <a:spcPts val="6173"/>
              </a:lnSpc>
            </a:pPr>
            <a:r>
              <a:rPr lang="en-US" sz="6173" dirty="0">
                <a:latin typeface="Gagalin"/>
                <a:ea typeface="Gagalin"/>
                <a:cs typeface="Gagalin"/>
                <a:sym typeface="Gagalin"/>
              </a:rPr>
              <a:t>      – UNDERSTANDING CUSTOMER BEHAVIOR</a:t>
            </a:r>
          </a:p>
        </p:txBody>
      </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171</TotalTime>
  <Words>782</Words>
  <Application>Microsoft Office PowerPoint</Application>
  <PresentationFormat>Custom</PresentationFormat>
  <Paragraphs>125</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Nunito Sans Condensed Bold</vt:lpstr>
      <vt:lpstr>Corbel</vt:lpstr>
      <vt:lpstr>Gagalin</vt:lpstr>
      <vt:lpstr>Proxima Nova Condensed Bold</vt:lpstr>
      <vt:lpstr>Arial</vt:lpstr>
      <vt:lpstr>Saira Extra-Light</vt:lpstr>
      <vt:lpstr>DM Sans</vt:lpstr>
      <vt:lpstr>DM Sans Bold</vt:lpstr>
      <vt:lpstr>Calibri</vt:lpstr>
      <vt:lpstr>Nunito Sans Condensed</vt:lpstr>
      <vt:lpstr>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Detection and Forecaster</dc:title>
  <cp:lastModifiedBy>hp</cp:lastModifiedBy>
  <cp:revision>6</cp:revision>
  <dcterms:created xsi:type="dcterms:W3CDTF">2006-08-16T00:00:00Z</dcterms:created>
  <dcterms:modified xsi:type="dcterms:W3CDTF">2025-11-06T11:30:31Z</dcterms:modified>
  <dc:identifier>DAGfkDr7hp8</dc:identifier>
</cp:coreProperties>
</file>